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8"/>
  </p:notesMasterIdLst>
  <p:sldIdLst>
    <p:sldId id="259" r:id="rId5"/>
    <p:sldId id="261" r:id="rId6"/>
    <p:sldId id="26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680" userDrawn="1">
          <p15:clr>
            <a:srgbClr val="A4A3A4"/>
          </p15:clr>
        </p15:guide>
        <p15:guide id="3" orient="horz" pos="5547" userDrawn="1">
          <p15:clr>
            <a:srgbClr val="A4A3A4"/>
          </p15:clr>
        </p15:guide>
        <p15:guide id="4" orient="horz" pos="10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646"/>
    <a:srgbClr val="BF9B30"/>
    <a:srgbClr val="27A5DD"/>
    <a:srgbClr val="0F5C7B"/>
    <a:srgbClr val="0B46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A52D4A-A559-A2D6-4C1C-9CEC40BD4FC8}" v="74" dt="2025-11-20T06:48:14.6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5434" autoAdjust="0"/>
  </p:normalViewPr>
  <p:slideViewPr>
    <p:cSldViewPr snapToGrid="0" showGuides="1">
      <p:cViewPr varScale="1">
        <p:scale>
          <a:sx n="73" d="100"/>
          <a:sy n="73" d="100"/>
        </p:scale>
        <p:origin x="3492" y="90"/>
      </p:cViewPr>
      <p:guideLst>
        <p:guide pos="3680"/>
        <p:guide orient="horz" pos="5547"/>
        <p:guide orient="horz" pos="103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용철 (YONGZHE LI)" userId="S::yzli@law-lin.com::3e0975c7-1910-454b-a614-92d2d60cd6c2" providerId="AD" clId="Web-{2CA52D4A-A559-A2D6-4C1C-9CEC40BD4FC8}"/>
    <pc:docChg chg="modSld">
      <pc:chgData name="이용철 (YONGZHE LI)" userId="S::yzli@law-lin.com::3e0975c7-1910-454b-a614-92d2d60cd6c2" providerId="AD" clId="Web-{2CA52D4A-A559-A2D6-4C1C-9CEC40BD4FC8}" dt="2025-11-20T06:48:14.662" v="39" actId="1076"/>
      <pc:docMkLst>
        <pc:docMk/>
      </pc:docMkLst>
      <pc:sldChg chg="modSp">
        <pc:chgData name="이용철 (YONGZHE LI)" userId="S::yzli@law-lin.com::3e0975c7-1910-454b-a614-92d2d60cd6c2" providerId="AD" clId="Web-{2CA52D4A-A559-A2D6-4C1C-9CEC40BD4FC8}" dt="2025-11-20T06:46:42.703" v="11" actId="20577"/>
        <pc:sldMkLst>
          <pc:docMk/>
          <pc:sldMk cId="554962243" sldId="259"/>
        </pc:sldMkLst>
        <pc:spChg chg="mod">
          <ac:chgData name="이용철 (YONGZHE LI)" userId="S::yzli@law-lin.com::3e0975c7-1910-454b-a614-92d2d60cd6c2" providerId="AD" clId="Web-{2CA52D4A-A559-A2D6-4C1C-9CEC40BD4FC8}" dt="2025-11-20T06:46:42.703" v="11" actId="20577"/>
          <ac:spMkLst>
            <pc:docMk/>
            <pc:sldMk cId="554962243" sldId="259"/>
            <ac:spMk id="57" creationId="{3B776F0F-A49B-0BAD-9D10-84E0EB225C3B}"/>
          </ac:spMkLst>
        </pc:spChg>
      </pc:sldChg>
      <pc:sldChg chg="modSp">
        <pc:chgData name="이용철 (YONGZHE LI)" userId="S::yzli@law-lin.com::3e0975c7-1910-454b-a614-92d2d60cd6c2" providerId="AD" clId="Web-{2CA52D4A-A559-A2D6-4C1C-9CEC40BD4FC8}" dt="2025-11-20T06:48:14.662" v="39" actId="1076"/>
        <pc:sldMkLst>
          <pc:docMk/>
          <pc:sldMk cId="3478749548" sldId="261"/>
        </pc:sldMkLst>
        <pc:spChg chg="mod">
          <ac:chgData name="이용철 (YONGZHE LI)" userId="S::yzli@law-lin.com::3e0975c7-1910-454b-a614-92d2d60cd6c2" providerId="AD" clId="Web-{2CA52D4A-A559-A2D6-4C1C-9CEC40BD4FC8}" dt="2025-11-20T06:48:14.662" v="39" actId="1076"/>
          <ac:spMkLst>
            <pc:docMk/>
            <pc:sldMk cId="3478749548" sldId="261"/>
            <ac:spMk id="6" creationId="{AC898E42-C11E-360D-B9D0-110A1AE0D483}"/>
          </ac:spMkLst>
        </pc:spChg>
      </pc:sldChg>
      <pc:sldChg chg="modSp">
        <pc:chgData name="이용철 (YONGZHE LI)" userId="S::yzli@law-lin.com::3e0975c7-1910-454b-a614-92d2d60cd6c2" providerId="AD" clId="Web-{2CA52D4A-A559-A2D6-4C1C-9CEC40BD4FC8}" dt="2025-11-20T06:47:46.254" v="35" actId="20577"/>
        <pc:sldMkLst>
          <pc:docMk/>
          <pc:sldMk cId="1579114831" sldId="262"/>
        </pc:sldMkLst>
        <pc:spChg chg="mod">
          <ac:chgData name="이용철 (YONGZHE LI)" userId="S::yzli@law-lin.com::3e0975c7-1910-454b-a614-92d2d60cd6c2" providerId="AD" clId="Web-{2CA52D4A-A559-A2D6-4C1C-9CEC40BD4FC8}" dt="2025-11-20T06:47:46.254" v="35" actId="20577"/>
          <ac:spMkLst>
            <pc:docMk/>
            <pc:sldMk cId="1579114831" sldId="262"/>
            <ac:spMk id="4" creationId="{B68D2020-1075-4546-2388-2B433C622C2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A4EAD-D300-43AD-83BE-58E57510B90B}" type="datetimeFigureOut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3D469-96CB-486A-9D76-48875C32B7C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2401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3D469-96CB-486A-9D76-48875C32B7C7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22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3F83F-CF3F-4A05-844B-47B1CBC32B08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387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99C1-3DCB-435C-A1E3-5DA565079BCF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265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B47E4-4E5F-4749-9C52-42292243E01E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137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799B-A567-4913-A1B7-7E0FCE42090D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941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4402-E255-48E8-B3F9-25B38343FE0C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615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DDB6-3655-41E4-AC57-4E20496012D0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151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DF48-0F6D-46B2-8384-2DF71E6A86F1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682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0491-18BD-42C3-B6FF-2590AC3B4768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3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2AD93-D1F7-4A5F-82F0-DBA06C886993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351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C952-1D4C-4258-A8CB-A9193F9E7711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272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EF09-2C29-4B5C-97F4-51C6A4645203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541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9739E5-DC26-4DB4-B300-B6C789E91991}" type="datetime1">
              <a:rPr lang="ko-KR" altLang="en-US" smtClean="0"/>
              <a:t>2025-11-21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23F74A-3AA1-44D8-A343-7F9D9409103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402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fang@law-lin.com" TargetMode="External"/><Relationship Id="rId5" Type="http://schemas.openxmlformats.org/officeDocument/2006/relationships/hyperlink" Target="mailto:yzli@law-lin.com" TargetMode="External"/><Relationship Id="rId4" Type="http://schemas.openxmlformats.org/officeDocument/2006/relationships/hyperlink" Target="mailto:sbnah@law-lin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hbang@law-li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예술, 그래픽, 그림, 디자인이(가) 표시된 사진&#10;&#10;자동 생성된 설명">
            <a:extLst>
              <a:ext uri="{FF2B5EF4-FFF2-40B4-BE49-F238E27FC236}">
                <a16:creationId xmlns:a16="http://schemas.microsoft.com/office/drawing/2014/main" id="{714A39FB-4EB3-0435-12E4-6A4CAEAF13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444" y="-3026"/>
            <a:ext cx="6857556" cy="29081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CC6F00-D3D7-16FD-976C-66312C8F3DCE}"/>
              </a:ext>
            </a:extLst>
          </p:cNvPr>
          <p:cNvSpPr txBox="1"/>
          <p:nvPr/>
        </p:nvSpPr>
        <p:spPr>
          <a:xfrm>
            <a:off x="371476" y="151771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Newsletter</a:t>
            </a:r>
            <a:endParaRPr lang="ko-KR" alt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12B966-3AB9-8156-9821-32E6D56C929F}"/>
              </a:ext>
            </a:extLst>
          </p:cNvPr>
          <p:cNvSpPr txBox="1"/>
          <p:nvPr/>
        </p:nvSpPr>
        <p:spPr>
          <a:xfrm>
            <a:off x="390968" y="2030971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 i="1">
                <a:latin typeface="Times New Roman" panose="02020603050405020304" pitchFamily="18" charset="0"/>
                <a:ea typeface="맑은 고딕" panose="020B0503020000020004" pitchFamily="50" charset="-127"/>
              </a:defRPr>
            </a:lvl1pPr>
          </a:lstStyle>
          <a:p>
            <a:pPr algn="dist"/>
            <a:r>
              <a:rPr lang="en-US" altLang="ko-KR" sz="1100" i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2025.11.20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A76620-B786-AE02-5A96-C6525FDEAE7E}"/>
              </a:ext>
            </a:extLst>
          </p:cNvPr>
          <p:cNvSpPr txBox="1"/>
          <p:nvPr/>
        </p:nvSpPr>
        <p:spPr>
          <a:xfrm>
            <a:off x="5369126" y="5224644"/>
            <a:ext cx="1201676" cy="658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BF9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Areas</a:t>
            </a:r>
          </a:p>
          <a:p>
            <a:pPr>
              <a:lnSpc>
                <a:spcPct val="150000"/>
              </a:lnSpc>
            </a:pPr>
            <a:endParaRPr lang="en-US" altLang="ko-KR" sz="200" b="1" dirty="0">
              <a:solidFill>
                <a:srgbClr val="BF9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중국</a:t>
            </a:r>
            <a:endParaRPr lang="en-US" altLang="ko-KR" sz="1200" b="1" spc="-100" dirty="0">
              <a:ln>
                <a:solidFill>
                  <a:srgbClr val="D9D9D9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A655F1-68F4-F8BE-D943-443BE1525920}"/>
              </a:ext>
            </a:extLst>
          </p:cNvPr>
          <p:cNvSpPr txBox="1"/>
          <p:nvPr/>
        </p:nvSpPr>
        <p:spPr>
          <a:xfrm>
            <a:off x="5352655" y="6327797"/>
            <a:ext cx="756938" cy="611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BF9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</a:p>
          <a:p>
            <a:pPr>
              <a:lnSpc>
                <a:spcPct val="150000"/>
              </a:lnSpc>
            </a:pPr>
            <a:endParaRPr lang="en-US" altLang="ko-KR" sz="1200" b="1" spc="-99" dirty="0">
              <a:ln>
                <a:solidFill>
                  <a:srgbClr val="D9D9D9">
                    <a:alpha val="0"/>
                  </a:srgbClr>
                </a:solidFill>
              </a:ln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776F0F-A49B-0BAD-9D10-84E0EB225C3B}"/>
              </a:ext>
            </a:extLst>
          </p:cNvPr>
          <p:cNvSpPr txBox="1"/>
          <p:nvPr/>
        </p:nvSpPr>
        <p:spPr>
          <a:xfrm>
            <a:off x="422275" y="3280390"/>
            <a:ext cx="4951408" cy="61103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중국의 개정 「</a:t>
            </a:r>
            <a:r>
              <a:rPr kumimoji="0" lang="ko-KR" altLang="en-US" sz="1050" b="0" i="0" u="none" strike="noStrike" kern="1200" cap="none" spc="-70" normalizeH="0" baseline="0" noProof="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반부정당경쟁법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反不正当竞争法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」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이하 “법”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 지난 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10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월 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15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일 시행되었습니다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이번 개정은 디지털 경제와 플랫폼 경제로 인한 경쟁환경 변화에 대응하기 위한 것으로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다양한 온라인 부정경쟁행위에 대한 규제를 명문화하는 한편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소위 “전통적인 부정경쟁행위” 등에 대하여도 좀더 명확하게 규정하고 관련 처벌 수위도 높였습니다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</a:t>
            </a: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buClrTx/>
              <a:buSzTx/>
              <a:buFontTx/>
              <a:buNone/>
              <a:tabLst/>
              <a:defRPr/>
            </a:pPr>
            <a:endParaRPr kumimoji="0" lang="en-US" altLang="ko-KR" sz="1050" b="0" i="0" u="none" strike="noStrike" kern="1200" cap="none" spc="-70" normalizeH="0" baseline="0" noProof="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아래에는 그 주요 개정내용에 대해 살펴보겠습니다</a:t>
            </a:r>
            <a:r>
              <a:rPr kumimoji="0" lang="en-US" altLang="ko-KR" sz="1050" b="0" i="0" u="none" strike="noStrike" kern="1200" cap="none" spc="-70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buClrTx/>
              <a:buSzTx/>
              <a:buFontTx/>
              <a:buNone/>
              <a:tabLst/>
              <a:defRPr/>
            </a:pP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R="0" lvl="0" algn="just" defTabSz="457200" rtl="0" eaLnBrk="1" fontAlgn="auto" latinLnBrk="1" hangingPunct="1">
              <a:lnSpc>
                <a:spcPct val="170000"/>
              </a:lnSpc>
              <a:buClrTx/>
              <a:buSzTx/>
              <a:tabLst/>
              <a:defRPr/>
            </a:pP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1.  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온라인 부정경쟁행위 규제 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13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조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marL="228600" marR="0" lvl="0" indent="-228600" algn="just" defTabSz="457200" rtl="0" eaLnBrk="1" fontAlgn="auto" latinLnBrk="1" hangingPunct="1">
              <a:lnSpc>
                <a:spcPct val="170000"/>
              </a:lnSpc>
              <a:buClrTx/>
              <a:buSzTx/>
              <a:buFontTx/>
              <a:buAutoNum type="arabicPeriod"/>
              <a:tabLst/>
              <a:defRPr/>
            </a:pP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just" latinLnBrk="1">
              <a:lnSpc>
                <a:spcPct val="170000"/>
              </a:lnSpc>
              <a:defRPr/>
            </a:pP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1) 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데이터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알고리즘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기술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규칙을 이용한 부정경쟁행위 금지</a:t>
            </a:r>
          </a:p>
          <a:p>
            <a:pPr algn="just" latinLnBrk="1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기존 법의 “기술수단을 이용한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부정경쟁행위”를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“데이터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알고리즘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기술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규칙 등을 이용한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부정경쟁행위”로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구체적으로 규정</a:t>
            </a:r>
          </a:p>
          <a:p>
            <a:pPr algn="just" latinLnBrk="1">
              <a:lnSpc>
                <a:spcPct val="170000"/>
              </a:lnSpc>
              <a:defRPr/>
            </a:pPr>
            <a:endParaRPr lang="ko-KR" altLang="en-US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/>
              <a:ea typeface="맑은 고딕"/>
              <a:cs typeface="Arial"/>
            </a:endParaRPr>
          </a:p>
          <a:p>
            <a:pPr algn="just" latinLnBrk="1">
              <a:lnSpc>
                <a:spcPct val="170000"/>
              </a:lnSpc>
              <a:defRPr/>
            </a:pP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2) 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데이터 부정취득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사용 금지</a:t>
            </a:r>
          </a:p>
          <a:p>
            <a:pPr algn="just" latinLnBrk="1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사기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강요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·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기술 관리조치 회피 또는 파괴 등 부정한 방법으로 다른 사업자가 합법적으로 보유한 데이터를 취득하거나 사용하여 그 사업자의 권익을 침해하거나 시장 경쟁질서를 교란하는 행위도 온라인 부정경쟁행위에 해당한다고 규정 </a:t>
            </a:r>
          </a:p>
          <a:p>
            <a:pPr algn="just" latinLnBrk="1">
              <a:lnSpc>
                <a:spcPct val="170000"/>
              </a:lnSpc>
              <a:defRPr/>
            </a:pPr>
            <a:endParaRPr lang="ko-KR" altLang="en-US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/>
              <a:ea typeface="맑은 고딕"/>
              <a:cs typeface="Arial"/>
            </a:endParaRPr>
          </a:p>
          <a:p>
            <a:pPr algn="just" latinLnBrk="1">
              <a:lnSpc>
                <a:spcPct val="170000"/>
              </a:lnSpc>
              <a:defRPr/>
            </a:pP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3) 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규칙 남용 금지</a:t>
            </a:r>
          </a:p>
          <a:p>
            <a:pPr algn="just" latinLnBrk="1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사업자가 직접 또는 타인을 지시하여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허위거래∙허위평가∙악의적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 반품 등 방식으로 플랫폼 규칙을 남용하여 다른 사업자에게 손해를 입히는 경우도 온라인 부정경쟁행위에 해당한다고 규정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D7851C2-EB34-E2DD-F6F2-5B369177A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-247709"/>
            <a:ext cx="184731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ko-KR" altLang="ko-KR" sz="1000" b="0" i="0" u="none" strike="noStrike" cap="none" normalizeH="0" baseline="0" dirty="0">
                <a:ln>
                  <a:noFill/>
                </a:ln>
                <a:solidFill>
                  <a:srgbClr val="444746"/>
                </a:solidFill>
                <a:effectLst/>
                <a:latin typeface="Arial" panose="020B0604020202020204" pitchFamily="34" charset="0"/>
                <a:ea typeface="Google Sans Text"/>
              </a:rPr>
            </a:b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25F398-76AE-51E8-6E98-4C82C98212B2}"/>
              </a:ext>
            </a:extLst>
          </p:cNvPr>
          <p:cNvSpPr txBox="1"/>
          <p:nvPr/>
        </p:nvSpPr>
        <p:spPr>
          <a:xfrm>
            <a:off x="387931" y="2628604"/>
            <a:ext cx="51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디지털 </a:t>
            </a:r>
            <a:r>
              <a:rPr lang="en-US" altLang="ko-KR" sz="2000" b="1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∙ </a:t>
            </a:r>
            <a:r>
              <a:rPr lang="ko-KR" altLang="en-US" sz="2000" b="1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플랫폼 시대</a:t>
            </a:r>
            <a:r>
              <a:rPr lang="en-US" altLang="ko-KR" sz="2000" b="1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2000" b="1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중국 경쟁법규 규제 강화</a:t>
            </a:r>
            <a:endParaRPr lang="ko-KR" altLang="ko-KR" sz="2000" b="1" spc="-99" dirty="0">
              <a:ln>
                <a:solidFill>
                  <a:srgbClr val="D9D9D9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D409E07E-4CB4-5F68-1B8A-0A08A27C77AB}"/>
              </a:ext>
            </a:extLst>
          </p:cNvPr>
          <p:cNvGrpSpPr/>
          <p:nvPr/>
        </p:nvGrpSpPr>
        <p:grpSpPr>
          <a:xfrm>
            <a:off x="5313591" y="6719912"/>
            <a:ext cx="1642217" cy="683243"/>
            <a:chOff x="7732257" y="6251877"/>
            <a:chExt cx="1881013" cy="683243"/>
          </a:xfrm>
        </p:grpSpPr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ECCE45A7-2798-4B26-ED89-E978CC4E5501}"/>
                </a:ext>
              </a:extLst>
            </p:cNvPr>
            <p:cNvSpPr/>
            <p:nvPr/>
          </p:nvSpPr>
          <p:spPr>
            <a:xfrm>
              <a:off x="7732257" y="6251877"/>
              <a:ext cx="188101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50" b="1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1200" b="1" spc="-100" dirty="0" err="1">
                  <a:ln>
                    <a:solidFill>
                      <a:srgbClr val="D9D9D9">
                        <a:alpha val="0"/>
                      </a:srgbClr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나승복</a:t>
              </a:r>
              <a:r>
                <a:rPr lang="ko-KR" altLang="en-US" sz="1200" b="1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9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변호사</a:t>
              </a:r>
              <a:r>
                <a:rPr lang="ko-KR" altLang="en-US" sz="1050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 </a:t>
              </a:r>
              <a:endParaRPr lang="ko-KR" altLang="en-US" sz="1050" spc="-100" dirty="0">
                <a:solidFill>
                  <a:srgbClr val="0C455A"/>
                </a:solidFill>
                <a:latin typeface="+mn-ea"/>
                <a:cs typeface="KoPubWorld돋움체 Bold" panose="00000800000000000000" pitchFamily="2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F409E5-C69B-D2F4-9200-58A3173F2C21}"/>
                </a:ext>
              </a:extLst>
            </p:cNvPr>
            <p:cNvSpPr txBox="1"/>
            <p:nvPr/>
          </p:nvSpPr>
          <p:spPr>
            <a:xfrm>
              <a:off x="7791664" y="6594514"/>
              <a:ext cx="1419018" cy="340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spc="-1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T.  </a:t>
              </a: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02-3477-8695</a:t>
              </a:r>
            </a:p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E. </a:t>
              </a: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  <a:hlinkClick r:id="rId4"/>
                </a:rPr>
                <a:t>sbnah@law-lin.com</a:t>
              </a:r>
              <a:endParaRPr lang="en-US" altLang="ko-KR" sz="8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3675DAB1-5385-4F32-16D1-BFEB2CEBA4DE}"/>
              </a:ext>
            </a:extLst>
          </p:cNvPr>
          <p:cNvGrpSpPr/>
          <p:nvPr/>
        </p:nvGrpSpPr>
        <p:grpSpPr>
          <a:xfrm>
            <a:off x="5313591" y="7473599"/>
            <a:ext cx="1881013" cy="683243"/>
            <a:chOff x="7732257" y="6251877"/>
            <a:chExt cx="1881013" cy="683243"/>
          </a:xfrm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4953D012-25EA-75EC-74E2-E4C327793F13}"/>
                </a:ext>
              </a:extLst>
            </p:cNvPr>
            <p:cNvSpPr/>
            <p:nvPr/>
          </p:nvSpPr>
          <p:spPr>
            <a:xfrm>
              <a:off x="7732257" y="6251877"/>
              <a:ext cx="188101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50" b="1" spc="-100" dirty="0"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1200" b="1" spc="-100" dirty="0">
                  <a:ln>
                    <a:solidFill>
                      <a:srgbClr val="D9D9D9">
                        <a:alpha val="0"/>
                      </a:srgbClr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이용철</a:t>
              </a:r>
              <a:r>
                <a:rPr lang="ko-KR" altLang="en-US" sz="1200" b="1" spc="-100" dirty="0"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9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중국변호사</a:t>
              </a:r>
              <a:r>
                <a:rPr lang="ko-KR" altLang="en-US" sz="900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 </a:t>
              </a:r>
              <a:endParaRPr lang="ko-KR" altLang="en-US" sz="1050" spc="-100" dirty="0">
                <a:solidFill>
                  <a:srgbClr val="0C455A"/>
                </a:solidFill>
                <a:latin typeface="+mn-ea"/>
                <a:cs typeface="KoPubWorld돋움체 Bold" panose="00000800000000000000" pitchFamily="2" charset="-12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27C509-EB2B-08BA-B55D-1F9812052ECC}"/>
                </a:ext>
              </a:extLst>
            </p:cNvPr>
            <p:cNvSpPr txBox="1"/>
            <p:nvPr/>
          </p:nvSpPr>
          <p:spPr>
            <a:xfrm>
              <a:off x="7791664" y="6594514"/>
              <a:ext cx="1419018" cy="340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T. 02-3477-8695</a:t>
              </a:r>
            </a:p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E. </a:t>
              </a:r>
              <a:r>
                <a:rPr lang="de-DE" altLang="ko-KR" sz="800" dirty="0">
                  <a:effectLst/>
                  <a:hlinkClick r:id="rId5"/>
                </a:rPr>
                <a:t>yzli@law-lin.com</a:t>
              </a:r>
              <a:endParaRPr lang="en-US" altLang="ko-KR" sz="8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1BC5A8E3-921A-D2C0-1871-557E9D8C760A}"/>
              </a:ext>
            </a:extLst>
          </p:cNvPr>
          <p:cNvGrpSpPr/>
          <p:nvPr/>
        </p:nvGrpSpPr>
        <p:grpSpPr>
          <a:xfrm>
            <a:off x="5313590" y="8227286"/>
            <a:ext cx="1881013" cy="683243"/>
            <a:chOff x="7732257" y="6251877"/>
            <a:chExt cx="1881013" cy="683243"/>
          </a:xfrm>
        </p:grpSpPr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3E1D981A-C1E2-6865-B80F-A9B6E1226B95}"/>
                </a:ext>
              </a:extLst>
            </p:cNvPr>
            <p:cNvSpPr/>
            <p:nvPr/>
          </p:nvSpPr>
          <p:spPr>
            <a:xfrm>
              <a:off x="7732257" y="6251877"/>
              <a:ext cx="188101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50" b="1" spc="-100" dirty="0"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1200" b="1" spc="-100" dirty="0">
                  <a:ln>
                    <a:solidFill>
                      <a:srgbClr val="D9D9D9">
                        <a:alpha val="0"/>
                      </a:srgbClr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방    단</a:t>
              </a:r>
              <a:r>
                <a:rPr lang="ko-KR" altLang="en-US" sz="1200" b="1" spc="-100" dirty="0"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9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중국변호사</a:t>
              </a:r>
              <a:r>
                <a:rPr lang="ko-KR" altLang="en-US" sz="900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 </a:t>
              </a:r>
              <a:endParaRPr lang="ko-KR" altLang="en-US" sz="1050" spc="-100" dirty="0">
                <a:solidFill>
                  <a:srgbClr val="0C455A"/>
                </a:solidFill>
                <a:latin typeface="+mn-ea"/>
                <a:cs typeface="KoPubWorld돋움체 Bold" panose="00000800000000000000" pitchFamily="2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558202D-5AE2-561D-D816-F19D049D1F13}"/>
                </a:ext>
              </a:extLst>
            </p:cNvPr>
            <p:cNvSpPr txBox="1"/>
            <p:nvPr/>
          </p:nvSpPr>
          <p:spPr>
            <a:xfrm>
              <a:off x="7791664" y="6594514"/>
              <a:ext cx="1419018" cy="340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T. 02-3477-8695</a:t>
              </a:r>
            </a:p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E. </a:t>
              </a:r>
              <a:r>
                <a:rPr lang="de-DE" altLang="ko-KR" sz="800" dirty="0">
                  <a:effectLst/>
                  <a:hlinkClick r:id="rId6"/>
                </a:rPr>
                <a:t>dfang@law-lin.com</a:t>
              </a:r>
              <a:r>
                <a:rPr lang="de-DE" altLang="ko-KR" sz="800" dirty="0">
                  <a:effectLst/>
                </a:rPr>
                <a:t> </a:t>
              </a:r>
              <a:endParaRPr lang="en-US" altLang="ko-KR" sz="8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083DBEE2-E2CE-56A5-930D-4F76526875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229" y="1031808"/>
            <a:ext cx="1341612" cy="34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6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55410546-9EC2-4417-3D45-2A55EFDEFA15}"/>
              </a:ext>
            </a:extLst>
          </p:cNvPr>
          <p:cNvGrpSpPr/>
          <p:nvPr/>
        </p:nvGrpSpPr>
        <p:grpSpPr>
          <a:xfrm>
            <a:off x="-332766" y="9295721"/>
            <a:ext cx="7728782" cy="612239"/>
            <a:chOff x="-351819" y="27514468"/>
            <a:chExt cx="7728783" cy="612239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B1FD0FF-6E25-D947-4FEA-7CD40549A7E7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89A84A19-F055-3239-527D-B9D2196B35FD}"/>
                </a:ext>
              </a:extLst>
            </p:cNvPr>
            <p:cNvSpPr/>
            <p:nvPr/>
          </p:nvSpPr>
          <p:spPr>
            <a:xfrm>
              <a:off x="-351819" y="2752906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65ACDAC-089C-1FF7-1E03-698F43E0ABEA}"/>
              </a:ext>
            </a:extLst>
          </p:cNvPr>
          <p:cNvSpPr txBox="1"/>
          <p:nvPr/>
        </p:nvSpPr>
        <p:spPr>
          <a:xfrm>
            <a:off x="5338994" y="713910"/>
            <a:ext cx="119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Newsletter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C0968198-FAF2-41C6-F60E-294F97954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79" y="603111"/>
            <a:ext cx="1150027" cy="389117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FAD63E43-4F6C-331A-424C-6A9B92CEC5C2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 dirty="0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9547CE03-639B-9348-067D-8BEC2FE50C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898E42-C11E-360D-B9D0-110A1AE0D483}"/>
              </a:ext>
            </a:extLst>
          </p:cNvPr>
          <p:cNvSpPr txBox="1"/>
          <p:nvPr/>
        </p:nvSpPr>
        <p:spPr>
          <a:xfrm>
            <a:off x="595735" y="1540851"/>
            <a:ext cx="5670071" cy="72875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2.  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혼동행위의 유형 확대 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7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</a:p>
          <a:p>
            <a:pPr algn="just" latinLnBrk="1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부정경쟁행위 중 “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혼동행위”의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유형에 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1)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타인의 일정한 영향력을 가진 뉴미디어 계정명칭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앱 명칭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아이콘 등을 무단으로 사용하는 행위와 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2)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타인의 등록상표 또는 미등록 저명상표를 기업의 상호로 사용하거나 타인의 상품명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기업명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등록상표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미등록 저명상표를 검색 키워드로 설정하여 혼동을 일으키는 행위를 추가</a:t>
            </a: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R="0" lvl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tabLst/>
              <a:defRPr/>
            </a:pP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R="0" lvl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3.  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플랫폼 사업자의 저가판매 강요 금지 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14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endParaRPr lang="en-US" altLang="ko-KR" sz="110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 latinLnBrk="1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사업자가 입점 판매자에게 원가 이하의 가격으로 상품을 판매하도록 강제하거나 변형된 방식으로 강제하는 행위를 부당행위로 규정</a:t>
            </a: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lang="ko-KR" altLang="en-US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4.  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대기업 등의 지위 남용 금지 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15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 </a:t>
            </a:r>
            <a:endParaRPr lang="en-US" altLang="ko-KR" sz="110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 latinLnBrk="1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대기업 등이 우월적 지위를 남용하여 중소기업에게 지급기한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지급방식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계약조건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위약 책임 등 불합리한 거래조건을 강요하거나 대금을 지연하는 행위 등 “상대적 시장지위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남용행위”도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부정경쟁행위로 규정</a:t>
            </a: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lang="ko-KR" altLang="en-US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R="0" lvl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5.  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해외 부정경쟁행위 규제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40</a:t>
            </a:r>
            <a:r>
              <a:rPr lang="ko-KR" altLang="en-US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1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endParaRPr lang="en-US" altLang="ko-KR" sz="110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 latinLnBrk="1">
              <a:lnSpc>
                <a:spcPct val="170000"/>
              </a:lnSpc>
              <a:spcBef>
                <a:spcPts val="0"/>
              </a:spcBef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부정경쟁행위가 해외에서 발생하였다고 하더라도 그로 인해 중국 내 경쟁질서를 교란시키거나 중국 내 기업 및 소비자의 권익을 침해하는 경우에 대하여도 법이 적용된다는 점을 법률 차원에서 명시적으로 규정</a:t>
            </a: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/>
              <a:ea typeface="맑은 고딕"/>
              <a:cs typeface="Arial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ko-KR" altLang="en-US" sz="12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시사점</a:t>
            </a:r>
            <a:endParaRPr lang="en-US" altLang="ko-KR" sz="1200" b="1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1" hangingPunct="1">
              <a:lnSpc>
                <a:spcPct val="17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 latinLnBrk="1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이번 개정은 중국 경쟁법규가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디지털∙플랫폼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경제를 본격적으로 규율하는 단계에 진입하였음을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보여주는바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중국에서 데이터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플랫폼 등을 이용하여 사업을 영위하고 있는 기업들은 기존의 모호했던 사업행위가 위 개정안에 따른 규제대상에 해당하는 것은 아닌지 적시에 점검하는 것이 바람직합니다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 </a:t>
            </a:r>
          </a:p>
          <a:p>
            <a:pPr algn="just" latinLnBrk="1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또한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이번 개정은 해외에서 발생한 부정경쟁행위가 중국 내 경쟁질서 등에 영향을 미치는 경우까지</a:t>
            </a:r>
            <a:endParaRPr lang="en-US" altLang="ko-KR" sz="1050" spc="-7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/>
              <a:ea typeface="맑은 고딕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874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86DB7-3CC6-A5F0-696E-6A8CFC604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0BEE7821-4E4F-C348-B262-2CC88C8174B2}"/>
              </a:ext>
            </a:extLst>
          </p:cNvPr>
          <p:cNvGrpSpPr/>
          <p:nvPr/>
        </p:nvGrpSpPr>
        <p:grpSpPr>
          <a:xfrm>
            <a:off x="-332766" y="9295721"/>
            <a:ext cx="7728782" cy="612239"/>
            <a:chOff x="-351819" y="27514468"/>
            <a:chExt cx="7728783" cy="612239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216C7E7-0617-C4DB-137B-C465D139D766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0C674B74-DF34-0C72-97AB-6CC8EE024FEC}"/>
                </a:ext>
              </a:extLst>
            </p:cNvPr>
            <p:cNvSpPr/>
            <p:nvPr/>
          </p:nvSpPr>
          <p:spPr>
            <a:xfrm>
              <a:off x="-351819" y="2752906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E5AEC7E-220C-54DE-17F7-E612AA8EDA96}"/>
              </a:ext>
            </a:extLst>
          </p:cNvPr>
          <p:cNvSpPr txBox="1"/>
          <p:nvPr/>
        </p:nvSpPr>
        <p:spPr>
          <a:xfrm>
            <a:off x="5338994" y="713910"/>
            <a:ext cx="119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Newsletter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50FD2A3A-CF24-3B03-03CF-278D113E2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79" y="603111"/>
            <a:ext cx="1150027" cy="389117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1B6AFFF9-E513-93EB-35B4-89705C0801A7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 dirty="0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9CF1FA19-C462-2231-7CDB-8BF4805B59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Google Shape;763;p21">
            <a:hlinkClick r:id="rId4"/>
            <a:extLst>
              <a:ext uri="{FF2B5EF4-FFF2-40B4-BE49-F238E27FC236}">
                <a16:creationId xmlns:a16="http://schemas.microsoft.com/office/drawing/2014/main" id="{35E383B5-BA4E-2427-E805-8FF5712C5268}"/>
              </a:ext>
            </a:extLst>
          </p:cNvPr>
          <p:cNvSpPr/>
          <p:nvPr/>
        </p:nvSpPr>
        <p:spPr>
          <a:xfrm>
            <a:off x="529930" y="3464548"/>
            <a:ext cx="5812935" cy="1010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6" tIns="45701" rIns="91426" bIns="45701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 * *</a:t>
            </a:r>
            <a:endParaRPr kumimoji="0" lang="ko-KR" altLang="ko-KR" sz="900" b="0" i="0" u="none" strike="noStrike" kern="1200" cap="none" spc="-99" normalizeH="0" baseline="0" noProof="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법무법인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(</a:t>
            </a: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유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)</a:t>
            </a: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 린 중국팀은 국내 기업들의 중국 진출 및 중국 사업과 관련하여 </a:t>
            </a:r>
            <a:endParaRPr kumimoji="0" lang="en-US" altLang="ko-KR" sz="1000" b="0" i="0" u="none" strike="noStrike" kern="1200" cap="none" spc="-99" normalizeH="0" baseline="0" noProof="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종합적인 원스톱 법률서비스를 제공해 드리고 있습니다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. 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상기 내용에 대해 문의사항이 있으시면  </a:t>
            </a:r>
            <a:endParaRPr kumimoji="0" lang="en-US" altLang="ko-KR" sz="1000" b="0" i="0" u="none" strike="noStrike" kern="1200" cap="none" spc="-99" normalizeH="0" baseline="0" noProof="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언제든지 법무법인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(</a:t>
            </a: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유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)</a:t>
            </a: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 린 </a:t>
            </a:r>
            <a:r>
              <a:rPr kumimoji="0" lang="ko-KR" altLang="en-US" sz="1000" b="0" i="0" u="none" strike="noStrike" kern="1200" cap="none" spc="-99" normalizeH="0" baseline="0" noProof="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중국팀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(Tel. 02-3477-8695)</a:t>
            </a:r>
            <a:r>
              <a:rPr kumimoji="0" lang="ko-KR" altLang="en-US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에 문의해 주시기 바랍니다</a:t>
            </a:r>
            <a:r>
              <a:rPr kumimoji="0" lang="en-US" altLang="ko-KR" sz="1000" b="0" i="0" u="none" strike="noStrike" kern="1200" cap="none" spc="-99" normalizeH="0" baseline="0" noProof="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  <a:sym typeface="Arial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8D2020-1075-4546-2388-2B433C622C2E}"/>
              </a:ext>
            </a:extLst>
          </p:cNvPr>
          <p:cNvSpPr txBox="1"/>
          <p:nvPr/>
        </p:nvSpPr>
        <p:spPr>
          <a:xfrm>
            <a:off x="585000" y="1613332"/>
            <a:ext cx="5688000" cy="8781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70000"/>
              </a:lnSpc>
              <a:defRPr/>
            </a:pP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법의 규제대상에 포함시켜, 중국 내 시장주체가 해외의 부정경쟁행위에 대하여  중국 법원에 손해배상 청구 등을 제기할 수 있도록 </a:t>
            </a:r>
            <a:r>
              <a:rPr lang="ko-KR" altLang="en-US" sz="1050" spc="-7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명문화하였는바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, </a:t>
            </a:r>
            <a:r>
              <a:rPr lang="ko-KR" altLang="en-US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해외에서의 부정경쟁행위에 대해 검토할 때 중국 시장에 대한 영향도 함께 검토할 필요가 있겠습니다</a:t>
            </a:r>
            <a:r>
              <a:rPr lang="en-US" altLang="ko-KR" sz="1050" spc="-7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맑은 고딕"/>
                <a:cs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7911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8b93193-82c3-4c56-b59a-11477710bf1b">
      <Terms xmlns="http://schemas.microsoft.com/office/infopath/2007/PartnerControls"/>
    </lcf76f155ced4ddcb4097134ff3c332f>
    <TaxCatchAll xmlns="81c4a8c2-7bf1-40fb-bca8-d28a6960eb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292100114287D848B99A3BC9D787F0F5" ma:contentTypeVersion="12" ma:contentTypeDescription="새 문서를 만듭니다." ma:contentTypeScope="" ma:versionID="8fcf5140f8f1559b84e2d71d99e332bd">
  <xsd:schema xmlns:xsd="http://www.w3.org/2001/XMLSchema" xmlns:xs="http://www.w3.org/2001/XMLSchema" xmlns:p="http://schemas.microsoft.com/office/2006/metadata/properties" xmlns:ns2="18b93193-82c3-4c56-b59a-11477710bf1b" xmlns:ns3="81c4a8c2-7bf1-40fb-bca8-d28a6960eb10" targetNamespace="http://schemas.microsoft.com/office/2006/metadata/properties" ma:root="true" ma:fieldsID="8e21e5b9ffca234cf80511ecfa218fc3" ns2:_="" ns3:_="">
    <xsd:import namespace="18b93193-82c3-4c56-b59a-11477710bf1b"/>
    <xsd:import namespace="81c4a8c2-7bf1-40fb-bca8-d28a6960eb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93193-82c3-4c56-b59a-11477710bf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이미지 태그" ma:readOnly="false" ma:fieldId="{5cf76f15-5ced-4ddc-b409-7134ff3c332f}" ma:taxonomyMulti="true" ma:sspId="6b55ea34-685e-4a13-87fe-e1a8843eab6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4a8c2-7bf1-40fb-bca8-d28a6960eb1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97df8a16-7e06-4544-885b-39e274744507}" ma:internalName="TaxCatchAll" ma:showField="CatchAllData" ma:web="81c4a8c2-7bf1-40fb-bca8-d28a6960eb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940E7C-F787-469C-9DBC-CB9DC6F52554}">
  <ds:schemaRefs>
    <ds:schemaRef ds:uri="http://schemas.microsoft.com/office/2006/metadata/properties"/>
    <ds:schemaRef ds:uri="http://schemas.microsoft.com/office/infopath/2007/PartnerControls"/>
    <ds:schemaRef ds:uri="18b93193-82c3-4c56-b59a-11477710bf1b"/>
    <ds:schemaRef ds:uri="81c4a8c2-7bf1-40fb-bca8-d28a6960eb10"/>
  </ds:schemaRefs>
</ds:datastoreItem>
</file>

<file path=customXml/itemProps2.xml><?xml version="1.0" encoding="utf-8"?>
<ds:datastoreItem xmlns:ds="http://schemas.openxmlformats.org/officeDocument/2006/customXml" ds:itemID="{E9D5C6ED-C41E-4A63-ACA5-0548532CE5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5BDD26-265F-4483-9144-261656F62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b93193-82c3-4c56-b59a-11477710bf1b"/>
    <ds:schemaRef ds:uri="81c4a8c2-7bf1-40fb-bca8-d28a6960eb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</TotalTime>
  <Words>620</Words>
  <Application>Microsoft Office PowerPoint</Application>
  <PresentationFormat>A4 용지(210x297mm)</PresentationFormat>
  <Paragraphs>61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나눔바른고딕OTF</vt:lpstr>
      <vt:lpstr>맑은 고딕</vt:lpstr>
      <vt:lpstr>Aptos</vt:lpstr>
      <vt:lpstr>Aptos Display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윤민 우</dc:creator>
  <cp:lastModifiedBy>성진호 (JINHO SEONG)</cp:lastModifiedBy>
  <cp:revision>167</cp:revision>
  <dcterms:created xsi:type="dcterms:W3CDTF">2024-07-05T06:07:26Z</dcterms:created>
  <dcterms:modified xsi:type="dcterms:W3CDTF">2025-11-21T00:50:59Z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0x010100292100114287D848B99A3BC9D787F0F5</vt:lpwstr>
  </property>
  <property fmtid="{D5CDD505-2E9C-101B-9397-08002B2CF9AE}" pid="3" name="MediaServiceImageTags">
    <vt:lpwstr/>
  </property>
</Properties>
</file>