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16"/>
  </p:notesMasterIdLst>
  <p:handoutMasterIdLst>
    <p:handoutMasterId r:id="rId17"/>
  </p:handoutMasterIdLst>
  <p:sldIdLst>
    <p:sldId id="259" r:id="rId5"/>
    <p:sldId id="261" r:id="rId6"/>
    <p:sldId id="278" r:id="rId7"/>
    <p:sldId id="279" r:id="rId8"/>
    <p:sldId id="289" r:id="rId9"/>
    <p:sldId id="285" r:id="rId10"/>
    <p:sldId id="290" r:id="rId11"/>
    <p:sldId id="291" r:id="rId12"/>
    <p:sldId id="293" r:id="rId13"/>
    <p:sldId id="294" r:id="rId14"/>
    <p:sldId id="292" r:id="rId1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414" userDrawn="1">
          <p15:clr>
            <a:srgbClr val="A4A3A4"/>
          </p15:clr>
        </p15:guide>
        <p15:guide id="3" orient="horz" pos="5433" userDrawn="1">
          <p15:clr>
            <a:srgbClr val="A4A3A4"/>
          </p15:clr>
        </p15:guide>
        <p15:guide id="4" orient="horz" pos="11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465D"/>
    <a:srgbClr val="0F5C7B"/>
    <a:srgbClr val="0B4646"/>
    <a:srgbClr val="BF9B30"/>
    <a:srgbClr val="27A5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EBE9C6-D5C8-CF55-CAF8-A6E2496C84D6}" v="1" dt="2026-01-06T05:37:27.570"/>
    <p1510:client id="{4667BF0C-AE77-EFE7-501C-A08693849148}" v="1" dt="2026-01-06T05:39:47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4545" autoAdjust="0"/>
  </p:normalViewPr>
  <p:slideViewPr>
    <p:cSldViewPr snapToGrid="0">
      <p:cViewPr>
        <p:scale>
          <a:sx n="125" d="100"/>
          <a:sy n="125" d="100"/>
        </p:scale>
        <p:origin x="2154" y="-1638"/>
      </p:cViewPr>
      <p:guideLst>
        <p:guide pos="414"/>
        <p:guide orient="horz" pos="5433"/>
        <p:guide orient="horz" pos="1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4F06D405-10A6-5DB8-DB84-144E067246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085F670-2347-83D3-8EEF-6C890462010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E3441-C93F-4BDA-A5E9-A42C9732DD6B}" type="datetimeFigureOut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F4BCFCB-9636-C6ED-A1B3-C1982B79F1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E71B571-BD3B-35AE-34CF-34D4F03DDBC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A919A-8686-453F-8741-25E68CE8E2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88912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A4EAD-D300-43AD-83BE-58E57510B90B}" type="datetimeFigureOut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3D469-96CB-486A-9D76-48875C32B7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401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03D469-96CB-486A-9D76-48875C32B7C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221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3216-D417-4F16-874A-73C1D50FA1B4}" type="datetime1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‹#›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38704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E11E-E3C9-4C45-9E67-B180EB566089}" type="datetime1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‹#›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653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2093-B524-4D26-A69F-F55F3F27DD75}" type="datetime1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‹#›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1378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3E05-7C6F-43A6-9560-23BCE76660F6}" type="datetime1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‹#›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941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CC635-DF9C-497E-B065-8783500553F0}" type="datetime1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‹#›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6158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29D6-381D-4EE8-B561-E397A4DCBB0F}" type="datetime1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‹#›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513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C98B-6D03-4947-829A-3F8BC45EB7A3}" type="datetime1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‹#›</a:t>
            </a:r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6823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FD1F-46D3-4101-82D6-CFEA8A7A3280}" type="datetime1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‹#›</a:t>
            </a:r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935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45C12-00AA-4B06-AD3F-7E84C4EE0F4B}" type="datetime1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‹#›</a:t>
            </a:r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3510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9DFDD-F257-4E04-9FAC-623F5AFED7FD}" type="datetime1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‹#›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272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E0D2-4151-4E06-8712-793711B9E13F}" type="datetime1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‹#›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541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7A7755-96E7-4D0F-AAF7-3A58F37B4AB6}" type="datetime1">
              <a:rPr lang="ko-KR" altLang="en-US" smtClean="0"/>
              <a:t>2026-05-18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 altLang="ko-KR"/>
              <a:t>‹#›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72051" y="869139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23F74A-3AA1-44D8-A343-7F9D94091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402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2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shbang@law-lin.com" TargetMode="External"/><Relationship Id="rId5" Type="http://schemas.openxmlformats.org/officeDocument/2006/relationships/hyperlink" Target="mailto:tekoo@law-lin.com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hbang@law-lin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예술, 그래픽, 그림, 디자인이(가) 표시된 사진&#10;&#10;자동 생성된 설명">
            <a:extLst>
              <a:ext uri="{FF2B5EF4-FFF2-40B4-BE49-F238E27FC236}">
                <a16:creationId xmlns:a16="http://schemas.microsoft.com/office/drawing/2014/main" id="{714A39FB-4EB3-0435-12E4-6A4CAEAF13F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-928" y="0"/>
            <a:ext cx="6857556" cy="29081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CC6F00-D3D7-16FD-976C-66312C8F3DCE}"/>
              </a:ext>
            </a:extLst>
          </p:cNvPr>
          <p:cNvSpPr txBox="1"/>
          <p:nvPr/>
        </p:nvSpPr>
        <p:spPr>
          <a:xfrm>
            <a:off x="380113" y="1528880"/>
            <a:ext cx="2119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Tech Legal Insights </a:t>
            </a:r>
            <a:endParaRPr lang="ko-KR" altLang="en-US" i="1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12B966-3AB9-8156-9821-32E6D56C929F}"/>
              </a:ext>
            </a:extLst>
          </p:cNvPr>
          <p:cNvSpPr txBox="1"/>
          <p:nvPr/>
        </p:nvSpPr>
        <p:spPr>
          <a:xfrm>
            <a:off x="3963668" y="2056407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 b="1" i="1">
                <a:latin typeface="Times New Roman" panose="02020603050405020304" pitchFamily="18" charset="0"/>
                <a:ea typeface="맑은 고딕" panose="020B0503020000020004" pitchFamily="50" charset="-127"/>
              </a:defRPr>
            </a:lvl1pPr>
          </a:lstStyle>
          <a:p>
            <a:r>
              <a:rPr lang="en-US" altLang="ko-KR" dirty="0"/>
              <a:t>2026. 05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9B9218-51A8-6D63-2794-3A6D8E653130}"/>
              </a:ext>
            </a:extLst>
          </p:cNvPr>
          <p:cNvSpPr txBox="1"/>
          <p:nvPr/>
        </p:nvSpPr>
        <p:spPr>
          <a:xfrm>
            <a:off x="395704" y="2059766"/>
            <a:ext cx="3567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i="1" dirty="0">
                <a:latin typeface="Times New Roman" panose="02020603050405020304" pitchFamily="18" charset="0"/>
                <a:ea typeface="맑은 고딕" panose="020B0503020000020004" pitchFamily="50" charset="-127"/>
              </a:rPr>
              <a:t>AID (Artificial Intelligence Decoding) Vol. 17</a:t>
            </a:r>
            <a:endParaRPr lang="ko-KR" altLang="en-US" sz="1400" b="1" i="1" dirty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8883CA37-6A8C-0CFA-4482-D7CA7642C2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929" y="1031808"/>
            <a:ext cx="1341612" cy="341979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5A655F1-68F4-F8BE-D943-443BE1525920}"/>
              </a:ext>
            </a:extLst>
          </p:cNvPr>
          <p:cNvSpPr txBox="1"/>
          <p:nvPr/>
        </p:nvSpPr>
        <p:spPr>
          <a:xfrm>
            <a:off x="5378413" y="6680851"/>
            <a:ext cx="756938" cy="6118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BF9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</a:p>
          <a:p>
            <a:pPr>
              <a:lnSpc>
                <a:spcPct val="150000"/>
              </a:lnSpc>
            </a:pPr>
            <a:endParaRPr lang="en-US" altLang="ko-KR" sz="1200" b="1" spc="-99" dirty="0">
              <a:ln>
                <a:solidFill>
                  <a:srgbClr val="D9D9D9">
                    <a:alpha val="0"/>
                  </a:srgbClr>
                </a:solidFill>
              </a:ln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E9A981FD-0974-A2BC-4E53-8F860471037F}"/>
              </a:ext>
            </a:extLst>
          </p:cNvPr>
          <p:cNvGrpSpPr/>
          <p:nvPr/>
        </p:nvGrpSpPr>
        <p:grpSpPr>
          <a:xfrm>
            <a:off x="5390865" y="6962120"/>
            <a:ext cx="1642217" cy="683243"/>
            <a:chOff x="7820769" y="6251877"/>
            <a:chExt cx="1881013" cy="683243"/>
          </a:xfrm>
        </p:grpSpPr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id="{704B52E5-82C2-99D3-E7FE-F8A24F7D3174}"/>
                </a:ext>
              </a:extLst>
            </p:cNvPr>
            <p:cNvSpPr/>
            <p:nvPr/>
          </p:nvSpPr>
          <p:spPr>
            <a:xfrm>
              <a:off x="7820769" y="6251877"/>
              <a:ext cx="1881013" cy="3336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200" b="1" spc="-100" dirty="0" err="1">
                  <a:ln>
                    <a:solidFill>
                      <a:srgbClr val="D9D9D9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구태언</a:t>
              </a:r>
              <a:r>
                <a:rPr lang="ko-KR" altLang="en-US" sz="1200" b="1" spc="-100" dirty="0">
                  <a:solidFill>
                    <a:srgbClr val="0C455A"/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 </a:t>
              </a:r>
              <a:r>
                <a:rPr lang="ko-KR" altLang="en-US" sz="900" b="1" spc="-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변호사</a:t>
              </a:r>
              <a:r>
                <a:rPr lang="ko-KR" altLang="en-US" sz="1050" spc="-100" dirty="0">
                  <a:solidFill>
                    <a:srgbClr val="0C455A"/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  </a:t>
              </a:r>
              <a:endParaRPr lang="ko-KR" altLang="en-US" sz="1050" spc="-100" dirty="0">
                <a:solidFill>
                  <a:srgbClr val="0C455A"/>
                </a:solidFill>
                <a:latin typeface="+mn-ea"/>
                <a:cs typeface="KoPubWorld돋움체 Bold" panose="00000800000000000000" pitchFamily="2" charset="-127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479A997-044C-AA99-5E38-ACA701467582}"/>
                </a:ext>
              </a:extLst>
            </p:cNvPr>
            <p:cNvSpPr txBox="1"/>
            <p:nvPr/>
          </p:nvSpPr>
          <p:spPr>
            <a:xfrm>
              <a:off x="7880173" y="6594514"/>
              <a:ext cx="1578655" cy="340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  <a:spcBef>
                  <a:spcPts val="399"/>
                </a:spcBef>
                <a:buSzPts val="1050"/>
              </a:pPr>
              <a:r>
                <a:rPr lang="en-US" altLang="ko-KR" sz="800" spc="-10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T.  </a:t>
              </a:r>
              <a:r>
                <a:rPr lang="en-US" altLang="ko-KR" sz="80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02-3477-8695</a:t>
              </a:r>
            </a:p>
            <a:p>
              <a:pPr>
                <a:lnSpc>
                  <a:spcPct val="80000"/>
                </a:lnSpc>
                <a:spcBef>
                  <a:spcPts val="399"/>
                </a:spcBef>
                <a:buSzPts val="1050"/>
              </a:pPr>
              <a:r>
                <a:rPr lang="en-US" altLang="ko-KR" sz="80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E</a:t>
              </a:r>
              <a:r>
                <a:rPr lang="en-US" altLang="ko-KR" sz="80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0B465D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en-US" altLang="ko-KR" sz="80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0B465D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tekoo@law-lin.com</a:t>
              </a:r>
              <a:endParaRPr lang="en-US" altLang="ko-KR" sz="80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rgbClr val="0B465D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3B776F0F-A49B-0BAD-9D10-84E0EB225C3B}"/>
              </a:ext>
            </a:extLst>
          </p:cNvPr>
          <p:cNvSpPr txBox="1"/>
          <p:nvPr/>
        </p:nvSpPr>
        <p:spPr>
          <a:xfrm>
            <a:off x="423522" y="3276015"/>
            <a:ext cx="4933478" cy="6354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50000"/>
              </a:lnSpc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latinLnBrk="1">
              <a:lnSpc>
                <a:spcPct val="150000"/>
              </a:lnSpc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우리나라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기본법은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채용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'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영역에서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가 개인의 권리의무관계에 중대한 영향을 미치는 판단 또는 평가를 하게 되면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고영향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로 규제하고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조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호 사목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 latinLnBrk="1">
              <a:lnSpc>
                <a:spcPct val="150000"/>
              </a:lnSpc>
              <a:defRPr/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latinLnBrk="1">
              <a:lnSpc>
                <a:spcPct val="150000"/>
              </a:lnSpc>
              <a:spcAft>
                <a:spcPts val="1000"/>
              </a:spcAft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 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법이 부록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III)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에서 새로운 고위험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영역 중 하나로 고용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employment)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인사관리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workers' management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자가고용에 대한 접근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to self-employment)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을 열거하고 있는 것에 비해 우리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기본법은 적용범위를 훨씬 좁게 규정하고 있고 더욱이 법 조문에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등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', 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개인의 권리의무관계에 중대한 영향을 미치는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'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과 같은 부분도 있기 때문에 ‘채용’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recruitment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이라는 단어의 범위를 확정하는 것부터 실무적으로 주의를 요하게 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latinLnBrk="1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한편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미국내 인적 자본 관리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HCM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및 채용 소프트웨어 시장에서 압도적인 위치를 차지하고 있고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(2025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년 기준으로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Fortune 500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기업의 약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60%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이상이 사용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나스닥 상장기업이기도 한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Workday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회사는 구인 광고부터 채용 결정까지의 전 과정을 자동화하고 최적화하기 위해 인공지능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(AI)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과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머신러닝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기술을 집약적으로 사용하고 있지만 미국 법원이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Workday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회사를 상대로 한 소송에서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agent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로서의 지위에 대한 판단을 내림으로써 법조계의 큰 주목을 받고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 latinLnBrk="1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우리나라에서도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잡코리아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사람인 등과 같은 대중형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취업플랫폼외에도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그리팅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사람인 리버스와 같이 기업 내부의 채용관리시스템 서비스인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ATS 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Applicant Tracking Service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더 나아가 현대자동차그룹이 면접에 사용하는 것으로 알려진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제네시스랩과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같은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면접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평가솔루션 등 다양한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채용서비스가 경쟁적으로 제공되고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물론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서비스를 이용하는 국내 대기업들도 있을 정도로 시장 경쟁이 치열함에 따라 채용 서비스 제공기업과 이용기업에 대한 법적 책임 문제는 현실적 이슈로 등장하게 되었습니다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latinLnBrk="1">
              <a:lnSpc>
                <a:spcPct val="150000"/>
              </a:lnSpc>
              <a:defRPr/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latinLnBrk="1">
              <a:lnSpc>
                <a:spcPct val="150000"/>
              </a:lnSpc>
              <a:defRPr/>
            </a:pPr>
            <a:endParaRPr lang="en-US" altLang="ko-KR" sz="30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0D7851C2-EB34-E2DD-F6F2-5B369177A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-247709"/>
            <a:ext cx="184731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444746"/>
                </a:solidFill>
                <a:effectLst/>
                <a:latin typeface="Arial" panose="020B0604020202020204" pitchFamily="34" charset="0"/>
                <a:ea typeface="Google Sans Text"/>
              </a:rPr>
            </a:b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E027E885-905E-098F-087D-583EEF337274}"/>
              </a:ext>
            </a:extLst>
          </p:cNvPr>
          <p:cNvGrpSpPr/>
          <p:nvPr/>
        </p:nvGrpSpPr>
        <p:grpSpPr>
          <a:xfrm>
            <a:off x="5378413" y="7719000"/>
            <a:ext cx="1642217" cy="683243"/>
            <a:chOff x="7776513" y="6251877"/>
            <a:chExt cx="1881013" cy="683243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47AB7D7F-BA0B-7982-9E06-612F9D80135F}"/>
                </a:ext>
              </a:extLst>
            </p:cNvPr>
            <p:cNvSpPr/>
            <p:nvPr/>
          </p:nvSpPr>
          <p:spPr>
            <a:xfrm>
              <a:off x="7776513" y="6251877"/>
              <a:ext cx="1881013" cy="3336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050" b="1" spc="-100" dirty="0">
                  <a:solidFill>
                    <a:srgbClr val="0C455A"/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 </a:t>
              </a:r>
              <a:r>
                <a:rPr lang="ko-KR" altLang="en-US" sz="1200" b="1" spc="-100" dirty="0" err="1">
                  <a:ln>
                    <a:solidFill>
                      <a:srgbClr val="D9D9D9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방석호</a:t>
              </a:r>
              <a:r>
                <a:rPr lang="ko-KR" altLang="en-US" sz="1200" b="1" spc="-100" dirty="0">
                  <a:solidFill>
                    <a:srgbClr val="0C455A"/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 </a:t>
              </a:r>
              <a:r>
                <a:rPr lang="ko-KR" altLang="en-US" sz="900" b="1" spc="-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미국변호사</a:t>
              </a:r>
              <a:r>
                <a:rPr lang="ko-KR" altLang="en-US" sz="1050" spc="-100" dirty="0">
                  <a:solidFill>
                    <a:srgbClr val="0C455A"/>
                  </a:solidFill>
                  <a:latin typeface="+mn-ea"/>
                  <a:cs typeface="KoPubWorld돋움체 Bold" panose="00000800000000000000" pitchFamily="2" charset="-127"/>
                  <a:sym typeface="Arial"/>
                </a:rPr>
                <a:t>  </a:t>
              </a:r>
              <a:endParaRPr lang="ko-KR" altLang="en-US" sz="1050" spc="-100" dirty="0">
                <a:solidFill>
                  <a:srgbClr val="0C455A"/>
                </a:solidFill>
                <a:latin typeface="+mn-ea"/>
                <a:cs typeface="KoPubWorld돋움체 Bold" panose="00000800000000000000" pitchFamily="2" charset="-127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B868DC5-2DA2-ACAA-51BA-762C93766163}"/>
                </a:ext>
              </a:extLst>
            </p:cNvPr>
            <p:cNvSpPr txBox="1"/>
            <p:nvPr/>
          </p:nvSpPr>
          <p:spPr>
            <a:xfrm>
              <a:off x="7880173" y="6594514"/>
              <a:ext cx="1578655" cy="340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  <a:spcBef>
                  <a:spcPts val="399"/>
                </a:spcBef>
                <a:buSzPts val="1050"/>
              </a:pPr>
              <a:r>
                <a:rPr lang="en-US" altLang="ko-KR" sz="800" spc="-10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T.  </a:t>
              </a:r>
              <a:r>
                <a:rPr lang="en-US" altLang="ko-KR" sz="80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02-3477-8695</a:t>
              </a:r>
              <a:endParaRPr lang="en-US" altLang="ko-KR" sz="80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rgbClr val="0B465D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80000"/>
                </a:lnSpc>
                <a:spcBef>
                  <a:spcPts val="399"/>
                </a:spcBef>
                <a:buSzPts val="1050"/>
              </a:pPr>
              <a:r>
                <a:rPr lang="en-US" altLang="ko-KR" sz="80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E. </a:t>
              </a:r>
              <a:r>
                <a:rPr lang="en-US" altLang="ko-KR" sz="80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0B465D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shbang@law-lin.com</a:t>
              </a:r>
              <a:endParaRPr lang="en-US" altLang="ko-KR" sz="80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rgbClr val="0B465D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7AA00AE-4D2B-CB35-D48E-93896046A944}"/>
              </a:ext>
            </a:extLst>
          </p:cNvPr>
          <p:cNvSpPr txBox="1"/>
          <p:nvPr/>
        </p:nvSpPr>
        <p:spPr>
          <a:xfrm>
            <a:off x="416641" y="2668601"/>
            <a:ext cx="6139872" cy="452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70000"/>
              </a:lnSpc>
              <a:spcAft>
                <a:spcPts val="3600"/>
              </a:spcAft>
              <a:defRPr/>
            </a:pPr>
            <a:r>
              <a:rPr lang="en-US" altLang="ko-KR" sz="16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AI</a:t>
            </a:r>
            <a:r>
              <a:rPr lang="ko-KR" altLang="en-US" sz="16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채용프로그램의 리스크</a:t>
            </a:r>
            <a:r>
              <a:rPr lang="en-US" altLang="ko-KR" sz="16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Workday </a:t>
            </a:r>
            <a:r>
              <a:rPr lang="ko-KR" altLang="en-US" sz="1600" b="1" spc="-70" dirty="0">
                <a:ln>
                  <a:solidFill>
                    <a:srgbClr val="D9D9D9">
                      <a:alpha val="0"/>
                    </a:srgb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판결</a:t>
            </a:r>
            <a:endParaRPr lang="en-US" altLang="ko-KR" sz="1600" b="1" spc="-70" dirty="0">
              <a:ln>
                <a:solidFill>
                  <a:srgbClr val="D9D9D9">
                    <a:alpha val="0"/>
                  </a:srgb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BC6292-A080-81D5-2E19-24E9D75E4AB5}"/>
              </a:ext>
            </a:extLst>
          </p:cNvPr>
          <p:cNvSpPr txBox="1"/>
          <p:nvPr/>
        </p:nvSpPr>
        <p:spPr>
          <a:xfrm>
            <a:off x="5364407" y="5076118"/>
            <a:ext cx="1493593" cy="1532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BF9B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Areas</a:t>
            </a:r>
          </a:p>
          <a:p>
            <a:pPr>
              <a:lnSpc>
                <a:spcPct val="150000"/>
              </a:lnSpc>
            </a:pPr>
            <a:endParaRPr lang="en-US" altLang="ko-KR" sz="200" b="1" dirty="0">
              <a:solidFill>
                <a:srgbClr val="BF9B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ko-KR" sz="1200" b="1" spc="-10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[AI </a:t>
            </a:r>
            <a:r>
              <a:rPr lang="ko-KR" altLang="en-US" sz="1200" b="1" spc="-10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∙ 플랫폼 ∙ 테크놀로지 부문</a:t>
            </a:r>
            <a:r>
              <a:rPr lang="en-US" altLang="ko-KR" sz="1200" b="1" spc="-10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>
              <a:lnSpc>
                <a:spcPct val="130000"/>
              </a:lnSpc>
            </a:pPr>
            <a:r>
              <a:rPr lang="ko-KR" altLang="en-US" sz="1100" b="1" spc="-10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채용프로그램</a:t>
            </a:r>
            <a:r>
              <a:rPr lang="en-US" altLang="ko-KR" sz="1100" b="1" spc="-10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>
              <a:lnSpc>
                <a:spcPct val="130000"/>
              </a:lnSpc>
            </a:pPr>
            <a:r>
              <a:rPr lang="en-US" altLang="ko-KR" sz="1100" b="1" spc="-10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Workday,</a:t>
            </a:r>
          </a:p>
          <a:p>
            <a:pPr>
              <a:lnSpc>
                <a:spcPct val="130000"/>
              </a:lnSpc>
            </a:pPr>
            <a:r>
              <a:rPr lang="ko-KR" altLang="en-US" sz="1100" b="1" spc="-10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개인정보보호</a:t>
            </a:r>
            <a:endParaRPr lang="en-US" altLang="ko-KR" sz="1100" b="1" spc="-100" dirty="0">
              <a:ln>
                <a:solidFill>
                  <a:srgbClr val="D9D9D9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962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5B93E-DFAC-14A8-043A-666B353EEB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0412467E-8415-C830-4AD2-1518064BAA8C}"/>
              </a:ext>
            </a:extLst>
          </p:cNvPr>
          <p:cNvGrpSpPr/>
          <p:nvPr/>
        </p:nvGrpSpPr>
        <p:grpSpPr>
          <a:xfrm>
            <a:off x="-332766" y="9291268"/>
            <a:ext cx="7728782" cy="616692"/>
            <a:chOff x="-351819" y="27510015"/>
            <a:chExt cx="7728783" cy="616692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74AC1D82-711C-D552-D112-0EC65C9B912E}"/>
                </a:ext>
              </a:extLst>
            </p:cNvPr>
            <p:cNvSpPr/>
            <p:nvPr/>
          </p:nvSpPr>
          <p:spPr>
            <a:xfrm>
              <a:off x="-17641" y="27514468"/>
              <a:ext cx="6858000" cy="6122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Google Shape;763;p21">
              <a:extLst>
                <a:ext uri="{FF2B5EF4-FFF2-40B4-BE49-F238E27FC236}">
                  <a16:creationId xmlns:a16="http://schemas.microsoft.com/office/drawing/2014/main" id="{7F2DDA07-2C4F-7C50-8A18-2AC5BDA5170F}"/>
                </a:ext>
              </a:extLst>
            </p:cNvPr>
            <p:cNvSpPr/>
            <p:nvPr/>
          </p:nvSpPr>
          <p:spPr>
            <a:xfrm>
              <a:off x="-351819" y="27510015"/>
              <a:ext cx="7728783" cy="567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6" tIns="45701" rIns="91426" bIns="45701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99"/>
                </a:spcBef>
                <a:buClr>
                  <a:srgbClr val="262626"/>
                </a:buClr>
                <a:buSzPts val="700"/>
              </a:pP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서울특별시 서초구 서초중앙로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24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길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10,13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(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서초동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 316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타워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)  | 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Tel: 02-3477-8695  |  Fax: 02-3477-8694</a:t>
              </a:r>
              <a:endParaRPr sz="699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  <a:p>
              <a:pPr algn="ctr">
                <a:lnSpc>
                  <a:spcPct val="150000"/>
                </a:lnSpc>
                <a:buClr>
                  <a:srgbClr val="262626"/>
                </a:buClr>
                <a:buSzPts val="700"/>
              </a:pP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E-mail: lin@law-lin.com  |  © 2017 LIN. All Rights Reserved.</a:t>
              </a:r>
              <a:endParaRPr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B5D052F-166D-6324-A16D-5A9523BA3453}"/>
              </a:ext>
            </a:extLst>
          </p:cNvPr>
          <p:cNvSpPr txBox="1"/>
          <p:nvPr/>
        </p:nvSpPr>
        <p:spPr>
          <a:xfrm>
            <a:off x="5238751" y="731910"/>
            <a:ext cx="134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AID Vol. 17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476E4E43-5B98-AA19-DE06-FEFBE8C95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579" y="651097"/>
            <a:ext cx="1150027" cy="293144"/>
          </a:xfrm>
          <a:prstGeom prst="rect">
            <a:avLst/>
          </a:prstGeom>
        </p:spPr>
      </p:pic>
      <p:sp>
        <p:nvSpPr>
          <p:cNvPr id="40" name="직사각형 29">
            <a:extLst>
              <a:ext uri="{FF2B5EF4-FFF2-40B4-BE49-F238E27FC236}">
                <a16:creationId xmlns:a16="http://schemas.microsoft.com/office/drawing/2014/main" id="{3599B866-0210-0F60-2435-210DDB140F99}"/>
              </a:ext>
            </a:extLst>
          </p:cNvPr>
          <p:cNvSpPr>
            <a:spLocks/>
          </p:cNvSpPr>
          <p:nvPr/>
        </p:nvSpPr>
        <p:spPr>
          <a:xfrm>
            <a:off x="3548" y="1083242"/>
            <a:ext cx="6865701" cy="36000"/>
          </a:xfrm>
          <a:prstGeom prst="rect">
            <a:avLst/>
          </a:prstGeom>
          <a:gradFill>
            <a:gsLst>
              <a:gs pos="100000">
                <a:srgbClr val="0B465D"/>
              </a:gs>
              <a:gs pos="0">
                <a:srgbClr val="E4EBED"/>
              </a:gs>
              <a:gs pos="0">
                <a:srgbClr val="C8D6D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Ins="216000" bIns="18000" rtlCol="0" anchor="b" anchorCtr="0"/>
          <a:lstStyle/>
          <a:p>
            <a:pPr>
              <a:lnSpc>
                <a:spcPct val="115000"/>
              </a:lnSpc>
              <a:buSzPts val="1100"/>
            </a:pPr>
            <a:endParaRPr lang="ko-KR" altLang="en-US" sz="2001" b="1" spc="-99">
              <a:solidFill>
                <a:srgbClr val="0C455A"/>
              </a:solidFill>
              <a:latin typeface="+mn-ea"/>
              <a:cs typeface="KoPubWorld돋움체 Bold" panose="00000800000000000000" pitchFamily="2" charset="-127"/>
              <a:sym typeface="Times"/>
            </a:endParaRPr>
          </a:p>
        </p:txBody>
      </p:sp>
      <p:pic>
        <p:nvPicPr>
          <p:cNvPr id="42" name="그림 41" descr="폰트, 그래픽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6DB98D20-94B4-2292-05D3-7A5CD040D6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46"/>
          <a:stretch/>
        </p:blipFill>
        <p:spPr>
          <a:xfrm>
            <a:off x="436929" y="9432366"/>
            <a:ext cx="373812" cy="338950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C1734000-C9EE-7C61-DFB7-C3FEF99D0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B315EF-7B66-DF76-AB1C-8A4035446E3F}"/>
              </a:ext>
            </a:extLst>
          </p:cNvPr>
          <p:cNvSpPr txBox="1"/>
          <p:nvPr/>
        </p:nvSpPr>
        <p:spPr>
          <a:xfrm>
            <a:off x="699286" y="1470574"/>
            <a:ext cx="5472127" cy="8101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국내 피해가 발생할 경우에는 우선 민법상 불법행위책임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개인정보보호법상 자동화된 결정 관련 권리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남녀고용평등법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장애인차별금지법 등 차별금지 법제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또한 채용절차법 위반 여부가 문제될 수 있고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제조물책임법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적용 가능성도 검토될 수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 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한편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채용기업이 플랫폼형 모델을 이용하는 고객인 경우 해당 채용기업은 플랫폼에 채용공고를 게시하고 플랫폼이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를 통해 선별해 준 인재정보를 제공받는 이용자의 위치에 머무르게 될 가능성이 큽니다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즉 대형 구인구직 사이트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Job Portal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구축한 인공지능 인프라를 채용 기업이 서비스 형태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SaaS)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로 이용하게 하는 방식을 취하면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알고리즘 설계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학습 데이터 수집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모델 최적화 등 기술적 핵심 공정은 플랫폼 사업자가 전담하게 됨으로써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기본법상 개발사업자 내지 적어도 구직자와 채용기업에게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기반의 매칭 및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스크리닝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서비스를 제공하는 이용사업자의 지위를 가지게 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반면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ATS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형 채용프로그램은 채용기업이 자사의 채용프로그램 전반을 관리하기 위해 도입하는 것이며 서류 평가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면접 질문 생성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지원자 순위결정 등에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기능이 탑재됩니다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따라서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ATS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채용프로그램을 제공하는 외부 사업자는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기본법상 모델개발사업자가 되며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채용기업은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ATS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내에서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평가의 가중치를 조절하거나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자사의 데이터를 학습시키는 등 알고리즘 운영에 일정 부분 개입하고 통제권을 행사함으로써 이용사업자가 될 확률이 큽니다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결과적으로 채용기업의 입장에서는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오작동으로 인한 분쟁 발생 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ATS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을 이용하여 맞춤형 채용절차를 진행한 경우 외부 솔루션을 자사의 내부 시스템에 통합하거나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자사만의 고유한 채용 기준을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 학습시켜 운영함으로써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내재화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한 법적 리스크를 감수하여야 할 확률이 커집니다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 startAt="3"/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역량검사라는 이름으로 면접에도 광범위하게 사용되어지는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는 지원자의 답변 내용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비언어적 행동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직무 역량 등을 다각도로 분석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상대평가를 통해 면접관이 합리적인 판단을 내리도록 도와주는 도구이기 때문에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기본법상 고영향의 규제 대상으로 분류될 수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면접 솔루션이 지원자 영상을 보고 긴장도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자신감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열정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진정성 등과 같은 항목으로 감정을 직접 평가하는지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아니면 영상 자체에서 감정을 읽지는 않고 영상자료를 면접 답변의 내용이나 제출 서류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시험결과 등과 결합하여 지원자를 평가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랭킹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추천하는 것인지 등의 제공 서비스 구체적 내용도 규제의 적용여부를 최종 결정하는 주요 변수가 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230400" indent="-230400" algn="just" latinLnBrk="1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230400" indent="-230400" algn="just" latinLnBrk="1">
              <a:lnSpc>
                <a:spcPct val="150000"/>
              </a:lnSpc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31680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C04BB-9855-67CE-A1FD-1EFBC3698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72A0D4D4-913F-88C5-F7A6-44AEB880EE84}"/>
              </a:ext>
            </a:extLst>
          </p:cNvPr>
          <p:cNvGrpSpPr/>
          <p:nvPr/>
        </p:nvGrpSpPr>
        <p:grpSpPr>
          <a:xfrm>
            <a:off x="-332766" y="9291268"/>
            <a:ext cx="7728782" cy="616692"/>
            <a:chOff x="-351819" y="27510015"/>
            <a:chExt cx="7728783" cy="616692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F7A67F0C-418F-5C61-3E10-30BB414243FD}"/>
                </a:ext>
              </a:extLst>
            </p:cNvPr>
            <p:cNvSpPr/>
            <p:nvPr/>
          </p:nvSpPr>
          <p:spPr>
            <a:xfrm>
              <a:off x="-17641" y="27514468"/>
              <a:ext cx="6858000" cy="6122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Google Shape;763;p21">
              <a:extLst>
                <a:ext uri="{FF2B5EF4-FFF2-40B4-BE49-F238E27FC236}">
                  <a16:creationId xmlns:a16="http://schemas.microsoft.com/office/drawing/2014/main" id="{E0A23838-BB91-4428-D107-2ADB0FA9D786}"/>
                </a:ext>
              </a:extLst>
            </p:cNvPr>
            <p:cNvSpPr/>
            <p:nvPr/>
          </p:nvSpPr>
          <p:spPr>
            <a:xfrm>
              <a:off x="-351819" y="27510015"/>
              <a:ext cx="7728783" cy="567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6" tIns="45701" rIns="91426" bIns="45701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99"/>
                </a:spcBef>
                <a:buClr>
                  <a:srgbClr val="262626"/>
                </a:buClr>
                <a:buSzPts val="700"/>
              </a:pP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서울특별시 서초구 서초중앙로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24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길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10,13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(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서초동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 316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타워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)  | 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Tel: 02-3477-8695  |  Fax: 02-3477-8694</a:t>
              </a:r>
              <a:endParaRPr sz="699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  <a:p>
              <a:pPr algn="ctr">
                <a:lnSpc>
                  <a:spcPct val="150000"/>
                </a:lnSpc>
                <a:buClr>
                  <a:srgbClr val="262626"/>
                </a:buClr>
                <a:buSzPts val="700"/>
              </a:pP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E-mail: lin@law-lin.com  |  © 2017 LIN. All Rights Reserved.</a:t>
              </a:r>
              <a:endParaRPr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5504AD6-6C24-D958-F0BE-F4701A3AAAC0}"/>
              </a:ext>
            </a:extLst>
          </p:cNvPr>
          <p:cNvSpPr txBox="1"/>
          <p:nvPr/>
        </p:nvSpPr>
        <p:spPr>
          <a:xfrm>
            <a:off x="5238751" y="731910"/>
            <a:ext cx="134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AID Vol. 17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AD3B2BB5-A9D3-5C02-EF8F-ACFA0AF9D5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579" y="651097"/>
            <a:ext cx="1150027" cy="293144"/>
          </a:xfrm>
          <a:prstGeom prst="rect">
            <a:avLst/>
          </a:prstGeom>
        </p:spPr>
      </p:pic>
      <p:sp>
        <p:nvSpPr>
          <p:cNvPr id="40" name="직사각형 29">
            <a:extLst>
              <a:ext uri="{FF2B5EF4-FFF2-40B4-BE49-F238E27FC236}">
                <a16:creationId xmlns:a16="http://schemas.microsoft.com/office/drawing/2014/main" id="{F7677387-5BE6-9E51-29BA-C90E0D400044}"/>
              </a:ext>
            </a:extLst>
          </p:cNvPr>
          <p:cNvSpPr>
            <a:spLocks/>
          </p:cNvSpPr>
          <p:nvPr/>
        </p:nvSpPr>
        <p:spPr>
          <a:xfrm>
            <a:off x="3548" y="1083242"/>
            <a:ext cx="6865701" cy="36000"/>
          </a:xfrm>
          <a:prstGeom prst="rect">
            <a:avLst/>
          </a:prstGeom>
          <a:gradFill>
            <a:gsLst>
              <a:gs pos="100000">
                <a:srgbClr val="0B465D"/>
              </a:gs>
              <a:gs pos="0">
                <a:srgbClr val="E4EBED"/>
              </a:gs>
              <a:gs pos="0">
                <a:srgbClr val="C8D6D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Ins="216000" bIns="18000" rtlCol="0" anchor="b" anchorCtr="0"/>
          <a:lstStyle/>
          <a:p>
            <a:pPr>
              <a:lnSpc>
                <a:spcPct val="115000"/>
              </a:lnSpc>
              <a:buSzPts val="1100"/>
            </a:pPr>
            <a:endParaRPr lang="ko-KR" altLang="en-US" sz="2001" b="1" spc="-99">
              <a:solidFill>
                <a:srgbClr val="0C455A"/>
              </a:solidFill>
              <a:latin typeface="+mn-ea"/>
              <a:cs typeface="KoPubWorld돋움체 Bold" panose="00000800000000000000" pitchFamily="2" charset="-127"/>
              <a:sym typeface="Times"/>
            </a:endParaRPr>
          </a:p>
        </p:txBody>
      </p:sp>
      <p:pic>
        <p:nvPicPr>
          <p:cNvPr id="42" name="그림 41" descr="폰트, 그래픽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E89E76DE-CEC6-2CC2-0F44-182187B9AD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46"/>
          <a:stretch/>
        </p:blipFill>
        <p:spPr>
          <a:xfrm>
            <a:off x="436929" y="9432366"/>
            <a:ext cx="373812" cy="338950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6ABC661D-76D3-7DFA-AE69-92C6C6E40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11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CFF938-F594-032E-1CB9-0B77349F76E9}"/>
              </a:ext>
            </a:extLst>
          </p:cNvPr>
          <p:cNvSpPr txBox="1"/>
          <p:nvPr/>
        </p:nvSpPr>
        <p:spPr>
          <a:xfrm>
            <a:off x="699286" y="1470574"/>
            <a:ext cx="5472127" cy="4566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2286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 startAt="4"/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독자 채용 솔루션을 개발한 사업자는 물론이고 외국의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모델을 기반으로 응용 개발한 국내 개발사업자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단지 이용사업자에 그친 사업자도 현재 시장에 혼재되어 있고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제공 비즈니스 모델도 다양하기 때문에 이를 구입하여 사용하는 채용기업 입장에서는 어떻게 하면 향후 법적 리스크를 줄일 수 있는지를 특히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프로그램 사용방식에 맞춰 미리 구입계약서부터 꼼꼼히 검토하는 것이 요구됩니다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즉 채용기업은 적어도 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탈락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순위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면접대상 선정에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실질적으로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영향을 미치는지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②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벤더와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채용기업중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중 누가 평가 기준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가중치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학습데이터를 통제하는지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자신의 책임으로 운영하는지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), ③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지원자에게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활용 사실을 어떻게 고지하는지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④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자동화된 결정 부분에 대한 설명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재검토 절차를 마련했는지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⑤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개발사업자가 편향성 검증 및 로그 보존 체계를 갖추었는지 정도는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구매계약 체결 전 반드시 점검해야 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한편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우리의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 구조상 최종 의사결정에 인간의 실질적 감독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관리가 있으면 고영향에서 제외될 수 있다고 해석될 수 있는 여지가 있기 때문에 특히 실제 채용절차에서 현재의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평가프로그램 핵심 기능인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지원자 점수와 상대적 순위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매김기능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을 잘 활용하여 면접 대상자를 추리고 이들만 직접 대면 면접하는 식으로 절차를 진행하면 된다고 하는 실무적 오해를 주의해야 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409575" indent="-228600" algn="just" latinLnBrk="1">
              <a:lnSpc>
                <a:spcPct val="150000"/>
              </a:lnSpc>
              <a:buFont typeface="+mj-lt"/>
              <a:buAutoNum type="arabicPeriod"/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409575" indent="-228600" algn="just" latinLnBrk="1">
              <a:lnSpc>
                <a:spcPct val="150000"/>
              </a:lnSpc>
              <a:buFont typeface="+mj-lt"/>
              <a:buAutoNum type="arabicPeriod"/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" name="Google Shape;763;p21">
            <a:hlinkClick r:id="rId4"/>
            <a:extLst>
              <a:ext uri="{FF2B5EF4-FFF2-40B4-BE49-F238E27FC236}">
                <a16:creationId xmlns:a16="http://schemas.microsoft.com/office/drawing/2014/main" id="{254E579D-FD1A-3689-8FA1-4A903DBA0A6D}"/>
              </a:ext>
            </a:extLst>
          </p:cNvPr>
          <p:cNvSpPr/>
          <p:nvPr/>
        </p:nvSpPr>
        <p:spPr>
          <a:xfrm>
            <a:off x="639976" y="5996925"/>
            <a:ext cx="5578048" cy="1543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spcFirstLastPara="1" wrap="square" lIns="91426" tIns="45701" rIns="91426" bIns="45701" anchor="ctr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262626"/>
              </a:buClr>
              <a:buSzPts val="700"/>
            </a:pP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&lt;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생성형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AI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활용으로 이력서가 변별력을 잃어버림에 따라 채용의 시작인 이력서검토가 </a:t>
            </a:r>
            <a:endParaRPr lang="en-US" altLang="ko-KR" sz="900" spc="-99" dirty="0">
              <a:ln>
                <a:solidFill>
                  <a:srgbClr val="D9D9D9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algn="ctr">
              <a:lnSpc>
                <a:spcPct val="150000"/>
              </a:lnSpc>
              <a:buClr>
                <a:srgbClr val="262626"/>
              </a:buClr>
              <a:buSzPts val="700"/>
            </a:pP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역설적으로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AI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에게 넘어가고 있습니다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. 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또한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'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면접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AI'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라는 말이 낯설지 않게 채용의 공정성을 담보한다는 명분으로 </a:t>
            </a:r>
            <a:endParaRPr lang="en-US" altLang="ko-KR" sz="900" spc="-99" dirty="0">
              <a:ln>
                <a:solidFill>
                  <a:srgbClr val="D9D9D9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algn="ctr">
              <a:lnSpc>
                <a:spcPct val="150000"/>
              </a:lnSpc>
              <a:buClr>
                <a:srgbClr val="262626"/>
              </a:buClr>
              <a:buSzPts val="700"/>
            </a:pP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국내 대기업 면접에서도 사람이 만든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AI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가 사람을 골라내는 역할을 수행하고 있습니다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. </a:t>
            </a:r>
          </a:p>
          <a:p>
            <a:pPr algn="ctr">
              <a:lnSpc>
                <a:spcPct val="150000"/>
              </a:lnSpc>
              <a:buClr>
                <a:srgbClr val="262626"/>
              </a:buClr>
              <a:buSzPts val="700"/>
            </a:pP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채용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AI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를 고영향으로 규제하는 우리는 미국과 달리 채용시장에서 활용의 법적 한계를 꼼꼼하게 따질 수밖에 없습니다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.  </a:t>
            </a:r>
          </a:p>
          <a:p>
            <a:pPr algn="ctr">
              <a:lnSpc>
                <a:spcPct val="150000"/>
              </a:lnSpc>
              <a:buClr>
                <a:srgbClr val="262626"/>
              </a:buClr>
              <a:buSzPts val="700"/>
            </a:pP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 AI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국내외 법률 이슈에 대해 매월 발간하는 법무법인 린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AI.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플랫폼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.</a:t>
            </a:r>
            <a:r>
              <a:rPr lang="ko-KR" altLang="en-US" sz="900" spc="-99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테크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종전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'TMT'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를 개명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) AI 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산업센터의 뉴스레터인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AID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에 대한 질문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, 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조언 등은 </a:t>
            </a:r>
            <a:r>
              <a:rPr lang="ko-KR" altLang="en-US" sz="900" spc="-99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구태언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A.P.T. </a:t>
            </a:r>
            <a:r>
              <a:rPr lang="ko-KR" altLang="en-US" sz="900" spc="-99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그룹장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</a:t>
            </a:r>
            <a:r>
              <a:rPr lang="en-US" altLang="ko-KR" sz="90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tekoo@law-lin.com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), </a:t>
            </a:r>
            <a:r>
              <a:rPr lang="ko-KR" altLang="en-US" sz="900" spc="-99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방석호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AI 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산업센터장 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</a:t>
            </a:r>
            <a:r>
              <a:rPr lang="en-US" altLang="ko-KR" sz="90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shbang@law-lin.com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)</a:t>
            </a:r>
            <a:r>
              <a:rPr lang="ko-KR" altLang="en-US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에게 보내주십시오</a:t>
            </a:r>
            <a:r>
              <a:rPr lang="en-US" altLang="ko-KR" sz="900" spc="-99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.&gt;</a:t>
            </a:r>
          </a:p>
        </p:txBody>
      </p:sp>
    </p:spTree>
    <p:extLst>
      <p:ext uri="{BB962C8B-B14F-4D97-AF65-F5344CB8AC3E}">
        <p14:creationId xmlns:p14="http://schemas.microsoft.com/office/powerpoint/2010/main" val="202404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55410546-9EC2-4417-3D45-2A55EFDEFA15}"/>
              </a:ext>
            </a:extLst>
          </p:cNvPr>
          <p:cNvGrpSpPr/>
          <p:nvPr/>
        </p:nvGrpSpPr>
        <p:grpSpPr>
          <a:xfrm>
            <a:off x="-332766" y="9291268"/>
            <a:ext cx="7728782" cy="616692"/>
            <a:chOff x="-351819" y="27510015"/>
            <a:chExt cx="7728783" cy="616692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EB1FD0FF-6E25-D947-4FEA-7CD40549A7E7}"/>
                </a:ext>
              </a:extLst>
            </p:cNvPr>
            <p:cNvSpPr/>
            <p:nvPr/>
          </p:nvSpPr>
          <p:spPr>
            <a:xfrm>
              <a:off x="-17641" y="27514468"/>
              <a:ext cx="6858000" cy="6122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Google Shape;763;p21">
              <a:extLst>
                <a:ext uri="{FF2B5EF4-FFF2-40B4-BE49-F238E27FC236}">
                  <a16:creationId xmlns:a16="http://schemas.microsoft.com/office/drawing/2014/main" id="{89A84A19-F055-3239-527D-B9D2196B35FD}"/>
                </a:ext>
              </a:extLst>
            </p:cNvPr>
            <p:cNvSpPr/>
            <p:nvPr/>
          </p:nvSpPr>
          <p:spPr>
            <a:xfrm>
              <a:off x="-351819" y="27510015"/>
              <a:ext cx="7728783" cy="567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6" tIns="45701" rIns="91426" bIns="45701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99"/>
                </a:spcBef>
                <a:buClr>
                  <a:srgbClr val="262626"/>
                </a:buClr>
                <a:buSzPts val="700"/>
              </a:pP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서울특별시 서초구 서초중앙로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24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길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10,13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(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서초동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 316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타워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)  | 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Tel: 02-3477-8695  |  Fax: 02-3477-8694</a:t>
              </a:r>
              <a:endParaRPr sz="699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  <a:p>
              <a:pPr algn="ctr">
                <a:lnSpc>
                  <a:spcPct val="150000"/>
                </a:lnSpc>
                <a:buClr>
                  <a:srgbClr val="262626"/>
                </a:buClr>
                <a:buSzPts val="700"/>
              </a:pP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E-mail: lin@law-lin.com  |  © 2017 LIN. All Rights Reserved.</a:t>
              </a:r>
              <a:endParaRPr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765ACDAC-089C-1FF7-1E03-698F43E0ABEA}"/>
              </a:ext>
            </a:extLst>
          </p:cNvPr>
          <p:cNvSpPr txBox="1"/>
          <p:nvPr/>
        </p:nvSpPr>
        <p:spPr>
          <a:xfrm>
            <a:off x="5238751" y="731910"/>
            <a:ext cx="134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AID Vol. 17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C0968198-FAF2-41C6-F60E-294F97954B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579" y="651097"/>
            <a:ext cx="1150027" cy="293144"/>
          </a:xfrm>
          <a:prstGeom prst="rect">
            <a:avLst/>
          </a:prstGeom>
        </p:spPr>
      </p:pic>
      <p:sp>
        <p:nvSpPr>
          <p:cNvPr id="40" name="직사각형 29">
            <a:extLst>
              <a:ext uri="{FF2B5EF4-FFF2-40B4-BE49-F238E27FC236}">
                <a16:creationId xmlns:a16="http://schemas.microsoft.com/office/drawing/2014/main" id="{FAD63E43-4F6C-331A-424C-6A9B92CEC5C2}"/>
              </a:ext>
            </a:extLst>
          </p:cNvPr>
          <p:cNvSpPr>
            <a:spLocks/>
          </p:cNvSpPr>
          <p:nvPr/>
        </p:nvSpPr>
        <p:spPr>
          <a:xfrm>
            <a:off x="3548" y="1083242"/>
            <a:ext cx="6865701" cy="36000"/>
          </a:xfrm>
          <a:prstGeom prst="rect">
            <a:avLst/>
          </a:prstGeom>
          <a:gradFill>
            <a:gsLst>
              <a:gs pos="100000">
                <a:srgbClr val="0B465D"/>
              </a:gs>
              <a:gs pos="0">
                <a:srgbClr val="E4EBED"/>
              </a:gs>
              <a:gs pos="0">
                <a:srgbClr val="C8D6D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Ins="216000" bIns="18000" rtlCol="0" anchor="b" anchorCtr="0"/>
          <a:lstStyle/>
          <a:p>
            <a:pPr>
              <a:lnSpc>
                <a:spcPct val="115000"/>
              </a:lnSpc>
              <a:buSzPts val="1100"/>
            </a:pPr>
            <a:endParaRPr lang="ko-KR" altLang="en-US" sz="2001" b="1" spc="-99">
              <a:solidFill>
                <a:srgbClr val="0C455A"/>
              </a:solidFill>
              <a:latin typeface="+mn-ea"/>
              <a:cs typeface="KoPubWorld돋움체 Bold" panose="00000800000000000000" pitchFamily="2" charset="-127"/>
              <a:sym typeface="Times"/>
            </a:endParaRPr>
          </a:p>
        </p:txBody>
      </p:sp>
      <p:pic>
        <p:nvPicPr>
          <p:cNvPr id="42" name="그림 41" descr="폰트, 그래픽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9547CE03-639B-9348-067D-8BEC2FE50C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46"/>
          <a:stretch/>
        </p:blipFill>
        <p:spPr>
          <a:xfrm>
            <a:off x="436929" y="9432366"/>
            <a:ext cx="373812" cy="338950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CDC49A1-6C81-B480-05FC-BC5C6B08E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0584EA-86B1-4C19-A901-163B5B471DC2}"/>
              </a:ext>
            </a:extLst>
          </p:cNvPr>
          <p:cNvSpPr txBox="1"/>
          <p:nvPr/>
        </p:nvSpPr>
        <p:spPr>
          <a:xfrm>
            <a:off x="698499" y="1413424"/>
            <a:ext cx="5483225" cy="55933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latinLnBrk="1">
              <a:lnSpc>
                <a:spcPct val="150000"/>
              </a:lnSpc>
              <a:defRPr/>
            </a:pPr>
            <a:r>
              <a:rPr lang="en-US" altLang="ko-KR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Ⅰ. ‘</a:t>
            </a:r>
            <a:r>
              <a:rPr lang="ko-KR" altLang="en-US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채용 등</a:t>
            </a:r>
            <a:r>
              <a:rPr lang="en-US" altLang="ko-KR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’</a:t>
            </a: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srgbClr val="156082"/>
              </a:solidFill>
              <a:latin typeface="+mn-ea"/>
              <a:cs typeface="Arial" panose="020B0604020202020204" pitchFamily="34" charset="0"/>
            </a:endParaRPr>
          </a:p>
          <a:p>
            <a:pPr algn="just" latinLnBrk="1">
              <a:lnSpc>
                <a:spcPct val="150000"/>
              </a:lnSpc>
              <a:defRPr/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srgbClr val="156082"/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 latinLnBrk="1">
              <a:lnSpc>
                <a:spcPct val="150000"/>
              </a:lnSpc>
              <a:buAutoNum type="arabicPeriod"/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EU 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법과의 차별화</a:t>
            </a: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 latinLnBrk="1">
              <a:lnSpc>
                <a:spcPct val="150000"/>
              </a:lnSpc>
              <a:defRPr/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EU 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법 부속서</a:t>
            </a:r>
            <a:r>
              <a:rPr lang="ko-KR" altLang="en-US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III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Annex III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에서는 고위험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영역으로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근로자 관리 및 자영업으로의 접근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employment, workers' management and access to self-employment)'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이라는 항목을 규정하고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구직 단계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Recruitment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뿐만 아니라 입사 후 관리와 퇴사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(Termination)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 이르는 고용의 전 생애주기를 고위험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영역으로 명시하고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반면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우리의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 등 개인의 권리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의무 관계에 중대한 영향을 미치는 판단 또는 평가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라는 기준으로 관련 분야의 고영향을 규정하고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따라서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Recruitment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이라는 단어만 명시되어 있기 때문에 입사 후의 인사 고과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승진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해고 등 인사관리 전반까지 확장되지는 않는 것으로 해석하게 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다만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등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이라는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예시적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열거를 의미하는 글자 때문에 확장해석의 여지는 있게 되지만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해석론상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과 동질의 성격에 한해서만 확장되어지는 것이 타당합니다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구체적으로는 정규직이든 인턴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수습직이든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경력직이든 불문하고 모집공고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서류전형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평가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면접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최종선발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내정과 같은 채용 전 과정은 포함되어질 수 있지만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EU 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법처럼 채용이후의 인사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노무관리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배치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전보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성과평가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승진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보상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징계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해고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까지 확장하는 것은 현재의 법규정상 무리가 있어 보입니다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 latinLnBrk="1">
              <a:lnSpc>
                <a:spcPct val="150000"/>
              </a:lnSpc>
              <a:defRPr/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127000" algn="just" latinLnBrk="1">
              <a:lnSpc>
                <a:spcPct val="150000"/>
              </a:lnSpc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endParaRPr lang="ko-KR" altLang="en-US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3CE67663-D478-761A-8BCC-D930E5F87A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79" y="6709946"/>
            <a:ext cx="5986684" cy="189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49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AF28B1-104B-4BA8-14E1-5294CA566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6C22F265-63E1-4A35-FA25-8D1C68B40FB0}"/>
              </a:ext>
            </a:extLst>
          </p:cNvPr>
          <p:cNvGrpSpPr/>
          <p:nvPr/>
        </p:nvGrpSpPr>
        <p:grpSpPr>
          <a:xfrm>
            <a:off x="-332766" y="9291268"/>
            <a:ext cx="7728782" cy="616692"/>
            <a:chOff x="-351819" y="27510015"/>
            <a:chExt cx="7728783" cy="616692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4B5F7FD6-AB64-BB87-1445-8C2CB9B68348}"/>
                </a:ext>
              </a:extLst>
            </p:cNvPr>
            <p:cNvSpPr/>
            <p:nvPr/>
          </p:nvSpPr>
          <p:spPr>
            <a:xfrm>
              <a:off x="-17641" y="27514468"/>
              <a:ext cx="6858000" cy="6122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Google Shape;763;p21">
              <a:extLst>
                <a:ext uri="{FF2B5EF4-FFF2-40B4-BE49-F238E27FC236}">
                  <a16:creationId xmlns:a16="http://schemas.microsoft.com/office/drawing/2014/main" id="{1458623D-1B03-EB12-3BA2-F5F39B01EDAA}"/>
                </a:ext>
              </a:extLst>
            </p:cNvPr>
            <p:cNvSpPr/>
            <p:nvPr/>
          </p:nvSpPr>
          <p:spPr>
            <a:xfrm>
              <a:off x="-351819" y="27510015"/>
              <a:ext cx="7728783" cy="567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6" tIns="45701" rIns="91426" bIns="45701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99"/>
                </a:spcBef>
                <a:buClr>
                  <a:srgbClr val="262626"/>
                </a:buClr>
                <a:buSzPts val="700"/>
              </a:pP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서울특별시 서초구 서초중앙로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24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길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10,13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(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서초동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 316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타워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)  | 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Tel: 02-3477-8695  |  Fax: 02-3477-8694</a:t>
              </a:r>
              <a:endParaRPr sz="699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  <a:p>
              <a:pPr algn="ctr">
                <a:lnSpc>
                  <a:spcPct val="150000"/>
                </a:lnSpc>
                <a:buClr>
                  <a:srgbClr val="262626"/>
                </a:buClr>
                <a:buSzPts val="700"/>
              </a:pP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E-mail: lin@law-lin.com  |  © 2017 LIN. All Rights Reserved.</a:t>
              </a:r>
              <a:endParaRPr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04969E60-CB5E-4DE7-15F7-318929173E6E}"/>
              </a:ext>
            </a:extLst>
          </p:cNvPr>
          <p:cNvSpPr txBox="1"/>
          <p:nvPr/>
        </p:nvSpPr>
        <p:spPr>
          <a:xfrm>
            <a:off x="5238751" y="731910"/>
            <a:ext cx="134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AID Vol. 17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03CAB91B-6E35-914A-A119-69BAC61758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579" y="651097"/>
            <a:ext cx="1150027" cy="293144"/>
          </a:xfrm>
          <a:prstGeom prst="rect">
            <a:avLst/>
          </a:prstGeom>
        </p:spPr>
      </p:pic>
      <p:sp>
        <p:nvSpPr>
          <p:cNvPr id="40" name="직사각형 29">
            <a:extLst>
              <a:ext uri="{FF2B5EF4-FFF2-40B4-BE49-F238E27FC236}">
                <a16:creationId xmlns:a16="http://schemas.microsoft.com/office/drawing/2014/main" id="{9D0EA087-A563-4F13-669F-10A7F9CC7A8C}"/>
              </a:ext>
            </a:extLst>
          </p:cNvPr>
          <p:cNvSpPr>
            <a:spLocks/>
          </p:cNvSpPr>
          <p:nvPr/>
        </p:nvSpPr>
        <p:spPr>
          <a:xfrm>
            <a:off x="3548" y="1083242"/>
            <a:ext cx="6865701" cy="36000"/>
          </a:xfrm>
          <a:prstGeom prst="rect">
            <a:avLst/>
          </a:prstGeom>
          <a:gradFill>
            <a:gsLst>
              <a:gs pos="100000">
                <a:srgbClr val="0B465D"/>
              </a:gs>
              <a:gs pos="0">
                <a:srgbClr val="E4EBED"/>
              </a:gs>
              <a:gs pos="0">
                <a:srgbClr val="C8D6D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Ins="216000" bIns="18000" rtlCol="0" anchor="b" anchorCtr="0"/>
          <a:lstStyle/>
          <a:p>
            <a:pPr>
              <a:lnSpc>
                <a:spcPct val="115000"/>
              </a:lnSpc>
              <a:buSzPts val="1100"/>
            </a:pPr>
            <a:endParaRPr lang="ko-KR" altLang="en-US" sz="2001" b="1" spc="-99">
              <a:solidFill>
                <a:srgbClr val="0C455A"/>
              </a:solidFill>
              <a:latin typeface="+mn-ea"/>
              <a:cs typeface="KoPubWorld돋움체 Bold" panose="00000800000000000000" pitchFamily="2" charset="-127"/>
              <a:sym typeface="Times"/>
            </a:endParaRPr>
          </a:p>
        </p:txBody>
      </p:sp>
      <p:pic>
        <p:nvPicPr>
          <p:cNvPr id="42" name="그림 41" descr="폰트, 그래픽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E1A38067-9416-BA28-26A9-7FE7018977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46"/>
          <a:stretch/>
        </p:blipFill>
        <p:spPr>
          <a:xfrm>
            <a:off x="436929" y="9432366"/>
            <a:ext cx="373812" cy="338950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E0CD76A-7C7F-CCA6-ABEA-0E7B2553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76950" y="8691391"/>
            <a:ext cx="438150" cy="527403"/>
          </a:xfrm>
        </p:spPr>
        <p:txBody>
          <a:bodyPr/>
          <a:lstStyle/>
          <a:p>
            <a:fld id="{BB23F74A-3AA1-44D8-A343-7F9D9409103C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FD9EE4-419D-26BC-3B9E-CE0CF3C9D333}"/>
              </a:ext>
            </a:extLst>
          </p:cNvPr>
          <p:cNvSpPr txBox="1"/>
          <p:nvPr/>
        </p:nvSpPr>
        <p:spPr>
          <a:xfrm>
            <a:off x="685800" y="1462869"/>
            <a:ext cx="5486400" cy="7973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2286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 startAt="2"/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2015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년부터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채용절차의 공정화에 관한 법률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 시행되고 있을 정도로 한국 사회에서는 채용절차의 공정성에 대한 관심이 크기 때문에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기본법도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 초점을 맞춰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고영향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영역으로 규제하게 된 것으로 추측됩니다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한편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기본법상 고영향이라는 개념 자체가 ‘사람의 생명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신체의 안전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기본권에 중대한 영향을 미치거나 위험을 초래할 우려가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있는’을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의미하는 것으로 정의되고 그 구체적 영역으로 채용이라는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사용용도를 법은 열거하고 있지만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개인의 권리의무관계에 중대한 영향을 미치는 판단 또는 평가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라는 제약조건을 첨가함으로써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결정에 불복할 수 있는 법적 근거를 분명히 하고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결국 ‘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채용’절차에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를 썼을 경우 고영향으로 일단 추정은 되지만 모집공고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서류접수 및 심사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면접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최종선발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내정등의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전 과정에서 ‘개인의 권리의무관계에 중대한 영향을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미치는지’의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여부를 따지기 위해서는 ‘판단 또는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평가’와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직접적으로 관련된 절차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작업여부를 체크할 수밖에 없습니다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그렇다고 채용의 본격적 절차에만 국한된다고 단정할 수는 없습니다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예를 들면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모집공고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서류접수와 같은 초기 단계에서도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1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차 탈락을 시킨 다음 걸러진 후보자군을 대상으로 후속 채용절차를 진행한다고 하면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1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차 탈락시에도 차별적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편향적 의사 판단 또는 결정이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를 통해 얼마든지 이루어질 수 있기 때문입니다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따라서 기업 실무적으로는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기본법의 구조상 ‘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채용’의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모든 절차에서 ‘개인의 권리의무관계에 중대한 영향을 미치는 판단 또는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평가’를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실질적으로 수행하였는지를 점검하는 것이 필요합니다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우리의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고영향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판단 가이드라인이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"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채용의 전체적인 절차 및 성격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특수성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기업의 제반 사정 등을 종합적으로 고려하여 채용 분야에서의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시스템 활용에 대한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고영향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여부를 판단한다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"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 설명하는 것도 같은 맥락에서 이해할 수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한편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EU 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법은 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6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조 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3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항에서 새로운 고위험 영역으로 부록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III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에서 열거한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8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개가 “건강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안전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개인의 기본권에 중대한 위험이나 해를 초래하지 않을 경우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의사결정에 실질적으로 영향을 미치지 않는 경우를 포함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에는 고위험으로 분류되지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않는다”는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예외를 선언하면서 그런 예외를 구체화하는 조건들을 열거하고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즉 ①</a:t>
            </a:r>
            <a:r>
              <a:rPr lang="en-US" altLang="ko-KR" sz="100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좁은 절차적 작업만을 수행하는 경우 ②이미 완료된 인간의 행동결과를 개선시키기 위해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사용되는 경우 ③</a:t>
            </a:r>
            <a:r>
              <a:rPr lang="en-US" altLang="ko-KR" sz="100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의사결정패턴 또는 의사결정패턴으로부터 일탈을 탐지하는 용도로 사용되는 경우에 적절한 인간의 확인 없이 인간의 평가를 대체하거나 영향력을 행사하는데 사용되지 않는 경우 하거나 영향력을 행사하는데 사용되지 않는 경우 ④부록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III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 규정된 고위험 사례의 목적을 평가하는 예비적 작업에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b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</a:b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309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5C087-2C68-B470-4549-342579D1A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944C736-84DC-9E47-3736-E263B83453F2}"/>
              </a:ext>
            </a:extLst>
          </p:cNvPr>
          <p:cNvSpPr txBox="1"/>
          <p:nvPr/>
        </p:nvSpPr>
        <p:spPr>
          <a:xfrm>
            <a:off x="698500" y="1470574"/>
            <a:ext cx="5473700" cy="802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228600" algn="just">
              <a:lnSpc>
                <a:spcPct val="150000"/>
              </a:lnSpc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사용되는 경우입니다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다만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부록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III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 규정된 고위험 영역에서 개인에 관한 자료수집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profiling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을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하게 되면 항상 고위험으로 규제된다는 단서를 붙였습니다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230400" indent="-230400" algn="just">
              <a:lnSpc>
                <a:spcPct val="150000"/>
              </a:lnSpc>
            </a:pPr>
            <a:endParaRPr lang="en-US" altLang="ko-KR" sz="60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230400" indent="-230400" algn="just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230400" indent="-230400" algn="just">
              <a:lnSpc>
                <a:spcPct val="150000"/>
              </a:lnSpc>
            </a:pPr>
            <a:r>
              <a:rPr lang="en-US" altLang="ko-KR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Ⅱ. </a:t>
            </a:r>
            <a:r>
              <a:rPr lang="ko-KR" altLang="en-US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미국 </a:t>
            </a:r>
            <a:r>
              <a:rPr lang="en-US" altLang="ko-KR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Workday </a:t>
            </a:r>
            <a:r>
              <a:rPr lang="ko-KR" altLang="en-US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판결</a:t>
            </a:r>
            <a:endParaRPr lang="en-US" altLang="ko-KR" sz="130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230400" indent="-230400" algn="just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판결의 경과</a:t>
            </a: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444500" indent="-1778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미국 캘리포니아 북부 연방법원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(United States District Court, Northern District of California)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에서 현재 진행 중인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데릭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모블리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대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워크데이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(Derek Mobley v. Workday, Inc., </a:t>
            </a:r>
            <a:r>
              <a:rPr lang="ko-KR" altLang="en-US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사건번호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3:23-cv-00770-RFL)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사건은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활용된 채용 알고리즘을 제공하는 소프트웨어 벤더의 직접적인 법적 책임을 논의하는 사례로 주목받고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444500" indent="-177800" algn="just">
              <a:lnSpc>
                <a:spcPct val="150000"/>
              </a:lnSpc>
              <a:spcAft>
                <a:spcPts val="1000"/>
              </a:spcAft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사실관계에 따르면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원고인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Derek Mobley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40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세가 넘은 아프리카계 미국인이자 우울증 및 불안 장애를 앓고 있는 장애인이며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2017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년부터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의 채용 플랫폼을 사용하는 다수의 기업에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100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회 이상 지원하였으나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단 한 차례의 면접 기회도 얻지 못한 채 모든 지원에서 탈락합니다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원고는 자신이 지원한 직무들에 대해 충분한 자격을 갖추었음에도 불구하고 이처럼 지속적인 거절을 당한 이유가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회사가 제공하는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기반 지원자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스크리닝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도구의 알고리즘적 편향 때문이라고 주장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2023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년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2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월 소송을 제기하게 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444500" indent="-177800" algn="just">
              <a:lnSpc>
                <a:spcPct val="150000"/>
              </a:lnSpc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시스템은 경쟁사들과 비교했을 때 실질적인 고용 결정을 내리거나 자동화된 필터링을 수행하도록 하는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의 활용 비중이 매우 높은 수준으로 평가받고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구체적으로 채용 프로세스에서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후보자에게 점수를 매기고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(Scoring),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순위를 정하며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(Ranking),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심지어 사람이 검토하기 전 새벽 시간대에 즉각적인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자동 거절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(Auto-dispositioning)'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을 수행하는 기능을 제공하고 있다고 알려져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algn="just" latinLnBrk="1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C37CBB26-D666-B182-1FAD-701F4143C874}"/>
              </a:ext>
            </a:extLst>
          </p:cNvPr>
          <p:cNvGrpSpPr/>
          <p:nvPr/>
        </p:nvGrpSpPr>
        <p:grpSpPr>
          <a:xfrm>
            <a:off x="-332766" y="9291268"/>
            <a:ext cx="7728782" cy="616692"/>
            <a:chOff x="-351819" y="27510015"/>
            <a:chExt cx="7728783" cy="616692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762F396F-4DBF-F4EC-3589-9D94C3901435}"/>
                </a:ext>
              </a:extLst>
            </p:cNvPr>
            <p:cNvSpPr/>
            <p:nvPr/>
          </p:nvSpPr>
          <p:spPr>
            <a:xfrm>
              <a:off x="-17641" y="27514468"/>
              <a:ext cx="6858000" cy="6122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Google Shape;763;p21">
              <a:extLst>
                <a:ext uri="{FF2B5EF4-FFF2-40B4-BE49-F238E27FC236}">
                  <a16:creationId xmlns:a16="http://schemas.microsoft.com/office/drawing/2014/main" id="{71B35B24-B340-D86B-6025-30779C01A1FB}"/>
                </a:ext>
              </a:extLst>
            </p:cNvPr>
            <p:cNvSpPr/>
            <p:nvPr/>
          </p:nvSpPr>
          <p:spPr>
            <a:xfrm>
              <a:off x="-351819" y="27510015"/>
              <a:ext cx="7728783" cy="567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6" tIns="45701" rIns="91426" bIns="45701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99"/>
                </a:spcBef>
                <a:buClr>
                  <a:srgbClr val="262626"/>
                </a:buClr>
                <a:buSzPts val="700"/>
              </a:pP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서울특별시 서초구 서초중앙로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24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길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10,13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(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서초동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 316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타워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)  | 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Tel: 02-3477-8695  |  Fax: 02-3477-8694</a:t>
              </a:r>
              <a:endParaRPr sz="699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  <a:p>
              <a:pPr algn="ctr">
                <a:lnSpc>
                  <a:spcPct val="150000"/>
                </a:lnSpc>
                <a:buClr>
                  <a:srgbClr val="262626"/>
                </a:buClr>
                <a:buSzPts val="700"/>
              </a:pP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E-mail: lin@law-lin.com  |  © 2017 LIN. All Rights Reserved.</a:t>
              </a:r>
              <a:endParaRPr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6E7479D1-0804-55F4-0FA0-1B733DB07CEC}"/>
              </a:ext>
            </a:extLst>
          </p:cNvPr>
          <p:cNvSpPr txBox="1"/>
          <p:nvPr/>
        </p:nvSpPr>
        <p:spPr>
          <a:xfrm>
            <a:off x="5238751" y="731910"/>
            <a:ext cx="134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AID Vol. 17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BB383BFC-CBBD-A73B-F0F2-A16EAF8DEC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579" y="651097"/>
            <a:ext cx="1150027" cy="293144"/>
          </a:xfrm>
          <a:prstGeom prst="rect">
            <a:avLst/>
          </a:prstGeom>
        </p:spPr>
      </p:pic>
      <p:sp>
        <p:nvSpPr>
          <p:cNvPr id="40" name="직사각형 29">
            <a:extLst>
              <a:ext uri="{FF2B5EF4-FFF2-40B4-BE49-F238E27FC236}">
                <a16:creationId xmlns:a16="http://schemas.microsoft.com/office/drawing/2014/main" id="{6908B249-BD9A-3FA9-930F-7F7303830E62}"/>
              </a:ext>
            </a:extLst>
          </p:cNvPr>
          <p:cNvSpPr>
            <a:spLocks/>
          </p:cNvSpPr>
          <p:nvPr/>
        </p:nvSpPr>
        <p:spPr>
          <a:xfrm>
            <a:off x="3548" y="1083242"/>
            <a:ext cx="6865701" cy="36000"/>
          </a:xfrm>
          <a:prstGeom prst="rect">
            <a:avLst/>
          </a:prstGeom>
          <a:gradFill>
            <a:gsLst>
              <a:gs pos="100000">
                <a:srgbClr val="0B465D"/>
              </a:gs>
              <a:gs pos="0">
                <a:srgbClr val="E4EBED"/>
              </a:gs>
              <a:gs pos="0">
                <a:srgbClr val="C8D6D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Ins="216000" bIns="18000" rtlCol="0" anchor="b" anchorCtr="0"/>
          <a:lstStyle/>
          <a:p>
            <a:pPr>
              <a:lnSpc>
                <a:spcPct val="115000"/>
              </a:lnSpc>
              <a:buSzPts val="1100"/>
            </a:pPr>
            <a:endParaRPr lang="ko-KR" altLang="en-US" sz="2001" b="1" spc="-99">
              <a:solidFill>
                <a:srgbClr val="0C455A"/>
              </a:solidFill>
              <a:latin typeface="+mn-ea"/>
              <a:cs typeface="KoPubWorld돋움체 Bold" panose="00000800000000000000" pitchFamily="2" charset="-127"/>
              <a:sym typeface="Times"/>
            </a:endParaRPr>
          </a:p>
        </p:txBody>
      </p:sp>
      <p:pic>
        <p:nvPicPr>
          <p:cNvPr id="42" name="그림 41" descr="폰트, 그래픽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2C01127A-0DB6-01CB-751A-C5797BA28D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46"/>
          <a:stretch/>
        </p:blipFill>
        <p:spPr>
          <a:xfrm>
            <a:off x="436929" y="9432366"/>
            <a:ext cx="373812" cy="338950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6C9EB728-E9F1-F638-6D32-A294A279C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4</a:t>
            </a:fld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5B2FAD7-D139-CE1D-F474-E74328EFFA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741" y="2671333"/>
            <a:ext cx="5731510" cy="177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245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27BB6-99BF-4C68-FFFC-B18E1D3E4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FBC2DBD0-7ECD-95E7-1EDF-A1DBA1F51591}"/>
              </a:ext>
            </a:extLst>
          </p:cNvPr>
          <p:cNvGrpSpPr/>
          <p:nvPr/>
        </p:nvGrpSpPr>
        <p:grpSpPr>
          <a:xfrm>
            <a:off x="-332766" y="9291268"/>
            <a:ext cx="7728782" cy="616692"/>
            <a:chOff x="-351819" y="27510015"/>
            <a:chExt cx="7728783" cy="616692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EDB01580-9664-408D-7AFF-A2B68732B96C}"/>
                </a:ext>
              </a:extLst>
            </p:cNvPr>
            <p:cNvSpPr/>
            <p:nvPr/>
          </p:nvSpPr>
          <p:spPr>
            <a:xfrm>
              <a:off x="-17641" y="27514468"/>
              <a:ext cx="6858000" cy="6122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Google Shape;763;p21">
              <a:extLst>
                <a:ext uri="{FF2B5EF4-FFF2-40B4-BE49-F238E27FC236}">
                  <a16:creationId xmlns:a16="http://schemas.microsoft.com/office/drawing/2014/main" id="{AAF6CAEA-FB1A-3C31-17AC-DA5A02142EA7}"/>
                </a:ext>
              </a:extLst>
            </p:cNvPr>
            <p:cNvSpPr/>
            <p:nvPr/>
          </p:nvSpPr>
          <p:spPr>
            <a:xfrm>
              <a:off x="-351819" y="27510015"/>
              <a:ext cx="7728783" cy="567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6" tIns="45701" rIns="91426" bIns="45701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99"/>
                </a:spcBef>
                <a:buClr>
                  <a:srgbClr val="262626"/>
                </a:buClr>
                <a:buSzPts val="700"/>
              </a:pP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서울특별시 서초구 서초중앙로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24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길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10,13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(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서초동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 316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타워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)  | 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Tel: 02-3477-8695  |  Fax: 02-3477-8694</a:t>
              </a:r>
              <a:endParaRPr sz="699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  <a:p>
              <a:pPr algn="ctr">
                <a:lnSpc>
                  <a:spcPct val="150000"/>
                </a:lnSpc>
                <a:buClr>
                  <a:srgbClr val="262626"/>
                </a:buClr>
                <a:buSzPts val="700"/>
              </a:pP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E-mail: lin@law-lin.com  |  © 2017 LIN. All Rights Reserved.</a:t>
              </a:r>
              <a:endParaRPr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FFE086A-0CA5-3AD7-EBB0-CD81B3765DF3}"/>
              </a:ext>
            </a:extLst>
          </p:cNvPr>
          <p:cNvSpPr txBox="1"/>
          <p:nvPr/>
        </p:nvSpPr>
        <p:spPr>
          <a:xfrm>
            <a:off x="5238751" y="731910"/>
            <a:ext cx="134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AID Vol. 17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6425F920-4A75-A5CC-74B1-24F6E1034D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579" y="651097"/>
            <a:ext cx="1150027" cy="293144"/>
          </a:xfrm>
          <a:prstGeom prst="rect">
            <a:avLst/>
          </a:prstGeom>
        </p:spPr>
      </p:pic>
      <p:sp>
        <p:nvSpPr>
          <p:cNvPr id="40" name="직사각형 29">
            <a:extLst>
              <a:ext uri="{FF2B5EF4-FFF2-40B4-BE49-F238E27FC236}">
                <a16:creationId xmlns:a16="http://schemas.microsoft.com/office/drawing/2014/main" id="{0B43B8D0-9264-613B-4315-86685E15E220}"/>
              </a:ext>
            </a:extLst>
          </p:cNvPr>
          <p:cNvSpPr>
            <a:spLocks/>
          </p:cNvSpPr>
          <p:nvPr/>
        </p:nvSpPr>
        <p:spPr>
          <a:xfrm>
            <a:off x="3548" y="1083242"/>
            <a:ext cx="6865701" cy="36000"/>
          </a:xfrm>
          <a:prstGeom prst="rect">
            <a:avLst/>
          </a:prstGeom>
          <a:gradFill>
            <a:gsLst>
              <a:gs pos="100000">
                <a:srgbClr val="0B465D"/>
              </a:gs>
              <a:gs pos="0">
                <a:srgbClr val="E4EBED"/>
              </a:gs>
              <a:gs pos="0">
                <a:srgbClr val="C8D6D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Ins="216000" bIns="18000" rtlCol="0" anchor="b" anchorCtr="0"/>
          <a:lstStyle/>
          <a:p>
            <a:pPr>
              <a:lnSpc>
                <a:spcPct val="115000"/>
              </a:lnSpc>
              <a:buSzPts val="1100"/>
            </a:pPr>
            <a:endParaRPr lang="ko-KR" altLang="en-US" sz="2001" b="1" spc="-99">
              <a:solidFill>
                <a:srgbClr val="0C455A"/>
              </a:solidFill>
              <a:latin typeface="+mn-ea"/>
              <a:cs typeface="KoPubWorld돋움체 Bold" panose="00000800000000000000" pitchFamily="2" charset="-127"/>
              <a:sym typeface="Times"/>
            </a:endParaRPr>
          </a:p>
        </p:txBody>
      </p:sp>
      <p:pic>
        <p:nvPicPr>
          <p:cNvPr id="42" name="그림 41" descr="폰트, 그래픽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F97BC2B9-6F9A-8610-F00F-26D2CF96CE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46"/>
          <a:stretch/>
        </p:blipFill>
        <p:spPr>
          <a:xfrm>
            <a:off x="436929" y="9432366"/>
            <a:ext cx="373812" cy="338950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1650D5D4-13A4-1F2A-89C2-6B7583027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9769F4-6FFA-FC28-F516-34878497208E}"/>
              </a:ext>
            </a:extLst>
          </p:cNvPr>
          <p:cNvSpPr txBox="1"/>
          <p:nvPr/>
        </p:nvSpPr>
        <p:spPr>
          <a:xfrm>
            <a:off x="698500" y="1470574"/>
            <a:ext cx="5473700" cy="7602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177800" algn="just">
              <a:lnSpc>
                <a:spcPct val="150000"/>
              </a:lnSpc>
              <a:spcAft>
                <a:spcPts val="1000"/>
              </a:spcAft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경쟁사에 비해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를 단순한 정보 제공 도구가 아닌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인사 담당자를 대체하거나 그 권한을 대행하는 수준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Determinative Tool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으로 운영하는 비율이 상당히 높으며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이것이 시장점유율을 높이고 있는 기술적 강점이자 동시에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회사를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대리인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agent)'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지위로 법적 책임 공방에 들게 만든 주요 원인이라고 할 수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444500" indent="-177800" algn="just">
              <a:lnSpc>
                <a:spcPct val="150000"/>
              </a:lnSpc>
              <a:spcAft>
                <a:spcPts val="1000"/>
              </a:spcAft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캘리포니아 연방지방법원은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2024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년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7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12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일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중요한 법리적 판단을 담은 결정을 내렸습니다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      </a:t>
            </a:r>
          </a:p>
          <a:p>
            <a:pPr marL="444500" indent="-177800" algn="just">
              <a:lnSpc>
                <a:spcPct val="150000"/>
              </a:lnSpc>
              <a:buFont typeface="+mj-lt"/>
              <a:buAutoNum type="arabicParenR" startAt="2"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리타 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Rita Lin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판사는 피고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의 기각 신청에 대해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고용주의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대리인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Agent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으로서 연방 차별금지법들의 책임을 질 수 있다는 원고의 주장을 인정 하였습니다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구체적으로는 미국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민권법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7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Title VII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고용상 연령차별금지법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ADEA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장애인법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ADA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은 모두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고용주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의  정의에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고용주의 대리인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을 포함하고 있다고 규정하고 있고 원고는 이들 규정을 이유로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 대해 고용주와 동일한 법적 책임을 물었던 것에 대한 법원의 답인 셈입니다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1800" algn="just" latinLnBrk="1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핵심 쟁점</a:t>
            </a:r>
          </a:p>
          <a:p>
            <a:pPr marL="1800" algn="just" latinLnBrk="1">
              <a:lnSpc>
                <a:spcPct val="150000"/>
              </a:lnSpc>
            </a:pPr>
            <a:endParaRPr lang="ko-KR" altLang="en-US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원고가 제기한 주장의 핵심은 기술적 측면에서의 알고리즘 차별성과 이로 인해 법적으로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채용프로그램 제작사인</a:t>
            </a:r>
            <a:r>
              <a:rPr lang="ko-KR" altLang="en-US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책임의 주체가 된다는 두가지 축입니다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구체적으로 원고는 피고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연방 고용차별금지법인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Title VII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인종 등 차별 금지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), ADEA(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연령 차별 금지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), ADA(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장애인 차별 금지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를 준수해야 하는 책임이 있다고 주장하면서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의 법률적 지위에 대해 여러가지 대리인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agent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이론을 펼쳤고 특히 기업이 전통적으로 직접 수행하던 채용 선별업무를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의 소프트웨어에 위임했으므로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는 고용주의 법률상 대리인에 해당한다고 주장했습니다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반면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피고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는 자신의 채용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SW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인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'Candidate Skills Match(CSM)'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는 지원자의 자격 요건과 직무기술서 간의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일치도만을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기계적으로 분석할 뿐이며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최종적인 채용 결정권은 항상 기업 고객의 채용 담당자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Human-in-the-loop)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에게 유보되어 있다는 점을 강조했습니다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즉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들어간 소프트웨어는 채용의 주체가 아니라고 주장했고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대리인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이론에 대해서도 자사의 소프트웨어는 단순히 고객이 설정한 기준을 실행하는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수동적 도구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일 뿐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고용주로부터 의사결정 권한을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위임받은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능동적 대리인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 아니라고 반박했습니다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7363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6128F7-A47C-FC5E-E450-FE2B4CEAC5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9EE9588B-9345-6D01-803B-550340A4B4BB}"/>
              </a:ext>
            </a:extLst>
          </p:cNvPr>
          <p:cNvGrpSpPr/>
          <p:nvPr/>
        </p:nvGrpSpPr>
        <p:grpSpPr>
          <a:xfrm>
            <a:off x="-332766" y="9291268"/>
            <a:ext cx="7728782" cy="616692"/>
            <a:chOff x="-351819" y="27510015"/>
            <a:chExt cx="7728783" cy="616692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EE9B1723-A251-19A3-EEBB-2C2C95A8DA9E}"/>
                </a:ext>
              </a:extLst>
            </p:cNvPr>
            <p:cNvSpPr/>
            <p:nvPr/>
          </p:nvSpPr>
          <p:spPr>
            <a:xfrm>
              <a:off x="-17641" y="27514468"/>
              <a:ext cx="6858000" cy="6122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Google Shape;763;p21">
              <a:extLst>
                <a:ext uri="{FF2B5EF4-FFF2-40B4-BE49-F238E27FC236}">
                  <a16:creationId xmlns:a16="http://schemas.microsoft.com/office/drawing/2014/main" id="{2E3B225C-A20C-3312-318E-942AD9E4A1BA}"/>
                </a:ext>
              </a:extLst>
            </p:cNvPr>
            <p:cNvSpPr/>
            <p:nvPr/>
          </p:nvSpPr>
          <p:spPr>
            <a:xfrm>
              <a:off x="-351819" y="27510015"/>
              <a:ext cx="7728783" cy="567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6" tIns="45701" rIns="91426" bIns="45701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99"/>
                </a:spcBef>
                <a:buClr>
                  <a:srgbClr val="262626"/>
                </a:buClr>
                <a:buSzPts val="700"/>
              </a:pP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서울특별시 서초구 서초중앙로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24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길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10,13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(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서초동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 316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타워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)  | 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Tel: 02-3477-8695  |  Fax: 02-3477-8694</a:t>
              </a:r>
              <a:endParaRPr sz="699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  <a:p>
              <a:pPr algn="ctr">
                <a:lnSpc>
                  <a:spcPct val="150000"/>
                </a:lnSpc>
                <a:buClr>
                  <a:srgbClr val="262626"/>
                </a:buClr>
                <a:buSzPts val="700"/>
              </a:pP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E-mail: lin@law-lin.com  |  © 2017 LIN. All Rights Reserved.</a:t>
              </a:r>
              <a:endParaRPr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34F26A34-08BE-8864-3AF1-903236B4094A}"/>
              </a:ext>
            </a:extLst>
          </p:cNvPr>
          <p:cNvSpPr txBox="1"/>
          <p:nvPr/>
        </p:nvSpPr>
        <p:spPr>
          <a:xfrm>
            <a:off x="5238751" y="731910"/>
            <a:ext cx="134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AID Vol. 17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F9BF7187-8B30-E4A5-B0B9-D851253949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579" y="651097"/>
            <a:ext cx="1150027" cy="293144"/>
          </a:xfrm>
          <a:prstGeom prst="rect">
            <a:avLst/>
          </a:prstGeom>
        </p:spPr>
      </p:pic>
      <p:sp>
        <p:nvSpPr>
          <p:cNvPr id="40" name="직사각형 29">
            <a:extLst>
              <a:ext uri="{FF2B5EF4-FFF2-40B4-BE49-F238E27FC236}">
                <a16:creationId xmlns:a16="http://schemas.microsoft.com/office/drawing/2014/main" id="{9A8CB9E9-CAEA-8CD2-2273-9F75DB8B4B97}"/>
              </a:ext>
            </a:extLst>
          </p:cNvPr>
          <p:cNvSpPr>
            <a:spLocks/>
          </p:cNvSpPr>
          <p:nvPr/>
        </p:nvSpPr>
        <p:spPr>
          <a:xfrm>
            <a:off x="3548" y="1083242"/>
            <a:ext cx="6865701" cy="36000"/>
          </a:xfrm>
          <a:prstGeom prst="rect">
            <a:avLst/>
          </a:prstGeom>
          <a:gradFill>
            <a:gsLst>
              <a:gs pos="100000">
                <a:srgbClr val="0B465D"/>
              </a:gs>
              <a:gs pos="0">
                <a:srgbClr val="E4EBED"/>
              </a:gs>
              <a:gs pos="0">
                <a:srgbClr val="C8D6D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Ins="216000" bIns="18000" rtlCol="0" anchor="b" anchorCtr="0"/>
          <a:lstStyle/>
          <a:p>
            <a:pPr>
              <a:lnSpc>
                <a:spcPct val="115000"/>
              </a:lnSpc>
              <a:buSzPts val="1100"/>
            </a:pPr>
            <a:endParaRPr lang="ko-KR" altLang="en-US" sz="2001" b="1" spc="-99">
              <a:solidFill>
                <a:srgbClr val="0C455A"/>
              </a:solidFill>
              <a:latin typeface="+mn-ea"/>
              <a:cs typeface="KoPubWorld돋움체 Bold" panose="00000800000000000000" pitchFamily="2" charset="-127"/>
              <a:sym typeface="Times"/>
            </a:endParaRPr>
          </a:p>
        </p:txBody>
      </p:sp>
      <p:pic>
        <p:nvPicPr>
          <p:cNvPr id="42" name="그림 41" descr="폰트, 그래픽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E82DBECD-5EB2-D5A6-6F3C-9C1BC62E81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46"/>
          <a:stretch/>
        </p:blipFill>
        <p:spPr>
          <a:xfrm>
            <a:off x="436929" y="9432366"/>
            <a:ext cx="373812" cy="338950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D2BE1E8F-95EA-6525-EE97-65B9EDE02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CAAD69-6502-D3DC-036E-94DC46D5156B}"/>
              </a:ext>
            </a:extLst>
          </p:cNvPr>
          <p:cNvSpPr txBox="1"/>
          <p:nvPr/>
        </p:nvSpPr>
        <p:spPr>
          <a:xfrm>
            <a:off x="699286" y="1470574"/>
            <a:ext cx="5472127" cy="7646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228600" algn="just">
              <a:lnSpc>
                <a:spcPct val="150000"/>
              </a:lnSpc>
              <a:buFont typeface="+mj-lt"/>
              <a:buAutoNum type="arabicPeriod" startAt="3"/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법원의 판단</a:t>
            </a:r>
          </a:p>
          <a:p>
            <a:pPr marL="230400" indent="-230400" algn="just" latinLnBrk="1">
              <a:lnSpc>
                <a:spcPct val="150000"/>
              </a:lnSpc>
            </a:pPr>
            <a:endParaRPr lang="ko-KR" altLang="en-US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연방지방법원은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 기술이 법적 책임의 사각지대에 머물 수 없음을 명확히 하면서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기술의 명칭이나 형식이 아닌 ‘실질적 기능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 주목했습니다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특히 원고의 주장을 인용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도구가 지원자의 자격을 평가하고 점수를 매기며 누구를 면접에 올릴지 추천하는 행위는 전통적으로 고용주가 수행하던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인사 행정 기능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을 실질적으로 대행하는 것이라고 판단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고용주의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대리인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으로서 직접적 책임을 질 수 있다는 점을 인정하였습니다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다만 법원이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자체를 독립된 법적 주체로 인정한 것이 아니라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벤더인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고객사의 채용 선별 기능을 실질적으로 대행했다는 원고의 주장을 전제로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미국 연방 고용차별금지법상 고용주의 “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agent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”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로 책임질 수 있다는 가능성을 청구기각 단계에서 인정한 것입니다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또한 법원은 벤더에게 책임을 묻지 않는다면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고용주는 차별적인 알고리즘 뒤에 숨어 법적 책임을 회피하고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벤더는 자신들이 고용주가 아니라는 이유로 면책되는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책임의 공백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 발생할 것이라는 점을 명확히 지적했습니다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>
              <a:lnSpc>
                <a:spcPct val="150000"/>
              </a:lnSpc>
              <a:defRPr/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>
              <a:lnSpc>
                <a:spcPct val="150000"/>
              </a:lnSpc>
              <a:defRPr/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230400" indent="-230400" algn="just">
              <a:lnSpc>
                <a:spcPct val="150000"/>
              </a:lnSpc>
            </a:pPr>
            <a:r>
              <a:rPr lang="en-US" altLang="ko-KR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Ⅲ. </a:t>
            </a:r>
            <a:r>
              <a:rPr lang="ko-KR" altLang="en-US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우리나라 법체계에서의 </a:t>
            </a:r>
            <a:r>
              <a:rPr lang="en-US" altLang="ko-KR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Workday </a:t>
            </a:r>
            <a:r>
              <a:rPr lang="ko-KR" altLang="en-US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판결해석</a:t>
            </a:r>
            <a:endParaRPr lang="en-US" altLang="ko-KR" sz="1300" b="1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srgbClr val="156082"/>
              </a:solidFill>
              <a:latin typeface="+mn-ea"/>
              <a:cs typeface="Arial" panose="020B0604020202020204" pitchFamily="34" charset="0"/>
            </a:endParaRPr>
          </a:p>
          <a:p>
            <a:pPr marL="1800" algn="just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시스템이 지원자의 이력서에서 기술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경력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교육수준 등의 데이터를 추출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구조하고 수많은 직무와 이들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데이터간의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상관관계를 분석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후보자의 적합성을 평가하며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더 나아가 자동결정까지 하여 주게 되면 우리 법상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고영향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으로 평가됩니다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다만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시스템이 서류누락 여부의 체크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중복지원 탐지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인터뷰 일정 배정과 같이 판단 또는 평가의 실질적 내용과는 관계가 없게 작동이 된다면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 해석상으로도 비록 채용 영역에 활용되더라도 고영향으로 최종 판정되지는 않습니다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문제는 이런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기반 채용시스템을 사용한 채용기업을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기본법상 이용사업자로 볼 수 있는가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?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입니다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기본법이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고영향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영역을 규제하면서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1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차적 책임을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개발사업자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에게 부여하고 있지만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고영향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영역의 특성상 모든 사업자들도 차별적으로 의무를 부과하고 있다는 점을 고려하고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를 단순히 내부 참고용 도구가 아니라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를 이용해 지원자에게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관여한 채용서비스를 제공하고 있다면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그 채용기업은 단순한 최종 소비자나 단순 이용자가 아니라 우리 법 조문의 해석상으로도 이용사업자로 볼 여지가 충분히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555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06F30F-F5A4-3DCB-C906-74F7D36D8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D446B0DB-AAFB-3808-5377-FDAA2A39F63F}"/>
              </a:ext>
            </a:extLst>
          </p:cNvPr>
          <p:cNvGrpSpPr/>
          <p:nvPr/>
        </p:nvGrpSpPr>
        <p:grpSpPr>
          <a:xfrm>
            <a:off x="-332766" y="9291268"/>
            <a:ext cx="7728782" cy="616692"/>
            <a:chOff x="-351819" y="27510015"/>
            <a:chExt cx="7728783" cy="616692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C304EE9E-11F2-82A7-AF7E-201EE4BCD1B0}"/>
                </a:ext>
              </a:extLst>
            </p:cNvPr>
            <p:cNvSpPr/>
            <p:nvPr/>
          </p:nvSpPr>
          <p:spPr>
            <a:xfrm>
              <a:off x="-17641" y="27514468"/>
              <a:ext cx="6858000" cy="6122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Google Shape;763;p21">
              <a:extLst>
                <a:ext uri="{FF2B5EF4-FFF2-40B4-BE49-F238E27FC236}">
                  <a16:creationId xmlns:a16="http://schemas.microsoft.com/office/drawing/2014/main" id="{C3557115-DAEA-90A2-FAA5-C9C33988E5B0}"/>
                </a:ext>
              </a:extLst>
            </p:cNvPr>
            <p:cNvSpPr/>
            <p:nvPr/>
          </p:nvSpPr>
          <p:spPr>
            <a:xfrm>
              <a:off x="-351819" y="27510015"/>
              <a:ext cx="7728783" cy="567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6" tIns="45701" rIns="91426" bIns="45701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99"/>
                </a:spcBef>
                <a:buClr>
                  <a:srgbClr val="262626"/>
                </a:buClr>
                <a:buSzPts val="700"/>
              </a:pP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서울특별시 서초구 서초중앙로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24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길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10,13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(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서초동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 316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타워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)  | 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Tel: 02-3477-8695  |  Fax: 02-3477-8694</a:t>
              </a:r>
              <a:endParaRPr sz="699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  <a:p>
              <a:pPr algn="ctr">
                <a:lnSpc>
                  <a:spcPct val="150000"/>
                </a:lnSpc>
                <a:buClr>
                  <a:srgbClr val="262626"/>
                </a:buClr>
                <a:buSzPts val="700"/>
              </a:pP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E-mail: lin@law-lin.com  |  © 2017 LIN. All Rights Reserved.</a:t>
              </a:r>
              <a:endParaRPr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1A676302-5752-40C2-6260-F82DEE869C4A}"/>
              </a:ext>
            </a:extLst>
          </p:cNvPr>
          <p:cNvSpPr txBox="1"/>
          <p:nvPr/>
        </p:nvSpPr>
        <p:spPr>
          <a:xfrm>
            <a:off x="5238751" y="731910"/>
            <a:ext cx="134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AID Vol. 17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6616081A-1FB8-BB55-BAAA-47E3DC3712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579" y="651097"/>
            <a:ext cx="1150027" cy="293144"/>
          </a:xfrm>
          <a:prstGeom prst="rect">
            <a:avLst/>
          </a:prstGeom>
        </p:spPr>
      </p:pic>
      <p:sp>
        <p:nvSpPr>
          <p:cNvPr id="40" name="직사각형 29">
            <a:extLst>
              <a:ext uri="{FF2B5EF4-FFF2-40B4-BE49-F238E27FC236}">
                <a16:creationId xmlns:a16="http://schemas.microsoft.com/office/drawing/2014/main" id="{9917CEB4-951A-359F-388F-D463CA9A65D3}"/>
              </a:ext>
            </a:extLst>
          </p:cNvPr>
          <p:cNvSpPr>
            <a:spLocks/>
          </p:cNvSpPr>
          <p:nvPr/>
        </p:nvSpPr>
        <p:spPr>
          <a:xfrm>
            <a:off x="3548" y="1083242"/>
            <a:ext cx="6865701" cy="36000"/>
          </a:xfrm>
          <a:prstGeom prst="rect">
            <a:avLst/>
          </a:prstGeom>
          <a:gradFill>
            <a:gsLst>
              <a:gs pos="100000">
                <a:srgbClr val="0B465D"/>
              </a:gs>
              <a:gs pos="0">
                <a:srgbClr val="E4EBED"/>
              </a:gs>
              <a:gs pos="0">
                <a:srgbClr val="C8D6D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Ins="216000" bIns="18000" rtlCol="0" anchor="b" anchorCtr="0"/>
          <a:lstStyle/>
          <a:p>
            <a:pPr>
              <a:lnSpc>
                <a:spcPct val="115000"/>
              </a:lnSpc>
              <a:buSzPts val="1100"/>
            </a:pPr>
            <a:endParaRPr lang="ko-KR" altLang="en-US" sz="2001" b="1" spc="-99">
              <a:solidFill>
                <a:srgbClr val="0C455A"/>
              </a:solidFill>
              <a:latin typeface="+mn-ea"/>
              <a:cs typeface="KoPubWorld돋움체 Bold" panose="00000800000000000000" pitchFamily="2" charset="-127"/>
              <a:sym typeface="Times"/>
            </a:endParaRPr>
          </a:p>
        </p:txBody>
      </p:sp>
      <p:pic>
        <p:nvPicPr>
          <p:cNvPr id="42" name="그림 41" descr="폰트, 그래픽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E04ACF37-E29F-99E3-7056-FF65F46FB2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46"/>
          <a:stretch/>
        </p:blipFill>
        <p:spPr>
          <a:xfrm>
            <a:off x="436929" y="9432366"/>
            <a:ext cx="373812" cy="338950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BEC8780-C8A8-C57D-ECBD-4C242A5EB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8EED4E-5C7F-D31C-D137-DD54FE2AF764}"/>
              </a:ext>
            </a:extLst>
          </p:cNvPr>
          <p:cNvSpPr txBox="1"/>
          <p:nvPr/>
        </p:nvSpPr>
        <p:spPr>
          <a:xfrm>
            <a:off x="699286" y="1419774"/>
            <a:ext cx="5472127" cy="7787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6400" indent="-230400" algn="just">
              <a:lnSpc>
                <a:spcPct val="150000"/>
              </a:lnSpc>
              <a:spcAft>
                <a:spcPts val="1000"/>
              </a:spcAft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현재의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고영향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판단 가이드라인은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"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인공지능이용사업자는 인공지능의 주요한 기능에 대한 권한을 가지고 인공지능제품 또는 인공지능서비스를 이용자의 이용에 제공한다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인공지능을 활용하여 생성된 결과물을 제품이나 서비스로 제공하는 경우는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이용자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 해당한다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"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 설명함으로써 마치 채용기업은 법상 전부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이용자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 해당하는 것으로 오해할 수 있지만 구체적 채용프로그램의 성격과 채용기업의 이용방식에 따른 개별적 판단이 불가피합니다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6400" indent="-230400" algn="just">
              <a:lnSpc>
                <a:spcPct val="150000"/>
              </a:lnSpc>
              <a:spcAft>
                <a:spcPts val="1000"/>
              </a:spcAft>
            </a:pPr>
            <a:endParaRPr lang="en-US" altLang="ko-KR" sz="80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 startAt="2"/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판결은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라는 기술적 실체에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법인격으로서의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행위주체성을 부여한 일반적 판결이 아니라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"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고용주가 자신의 법적 의무가 수반되는 기능을 외부 주체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여기서는 소프트웨어 벤더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에게 위임했을 때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그 위임을 받은 </a:t>
            </a:r>
            <a:r>
              <a:rPr lang="ko-KR" altLang="en-US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주체는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agent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라는 기술을 사용하더라도 여전히 법적 통제 아래 있어야 한다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"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는 점을 실정법 조문의 해석으로 표현한 것입니다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영미법상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Agency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개념은 한 사람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Agent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 다른 사람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Principal)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을 대신하여 행동하고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그 행위의 결과가 본인에게 귀속되는 관계를 의미하며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이는 우리 민법상 대리인 제도에 비해 매우 포괄적 개념입니다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특히 미국 노동법 환경에서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Agent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는 단순히 계약을 체결하는 주체를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넘 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본인의 업무를 수행하는 과정에서 일정한 재량권을 행사하는 수임인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피용자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독립 계약자 등을 폭넓게 포괄하게 되며 불법행위 책임까지 포섭하게 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defRPr/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반면 한국 민법상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대리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代理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"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대리인이 그 권한 내에서 본인을 위한 것임을 표시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현명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하고 의사표시를 하거나 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3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자로부터 의사표시를 받음으로써 직접 본인에게 효력이 생기는 제도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"(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민법 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114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이며 법률행위에 국한되어집니다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결국 한국 법체계에서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와 같은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agent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프로그램은 스스로 의사결정의 주체인 법률행위의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대리인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’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 </a:t>
            </a:r>
            <a:b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</a:b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될 수 없으며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실무적으로도 채용 시스템이 지원자에게 거절 통보를 할 때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"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나는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기업을 대리하여 통보한다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"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는 식의 법률적 현명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顯名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을 요구할 수도 없습니다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이렇게 볼 때 스스로 의사를 결정하지 않고 본인의 지시를 전달만 하는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agent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프로그램은 결국 대리인이 아닌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사자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(Messenger)'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로 볼 수밖에 없습니다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다만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지난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1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월에 출시된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'Claude </a:t>
            </a:r>
            <a:r>
              <a:rPr lang="en-US" altLang="ko-KR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Cowork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Agentic 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로서의 큰 산업적 파괴력을 실제로 보여줌에 따라 시간이 지나면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Agentic 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에 대한 법적 정의논쟁이 기술의 발전에 따라 우리 법상으로도 점화될 수는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>
              <a:lnSpc>
                <a:spcPct val="150000"/>
              </a:lnSpc>
              <a:defRPr/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083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D58D4-032D-1051-FAEF-5FF1AF778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05A6965C-28D4-5FB6-A365-20B6BE69EDBB}"/>
              </a:ext>
            </a:extLst>
          </p:cNvPr>
          <p:cNvGrpSpPr/>
          <p:nvPr/>
        </p:nvGrpSpPr>
        <p:grpSpPr>
          <a:xfrm>
            <a:off x="-332766" y="9291268"/>
            <a:ext cx="7728782" cy="616692"/>
            <a:chOff x="-351819" y="27510015"/>
            <a:chExt cx="7728783" cy="616692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02787DAA-3644-37C4-621B-B59FE6763163}"/>
                </a:ext>
              </a:extLst>
            </p:cNvPr>
            <p:cNvSpPr/>
            <p:nvPr/>
          </p:nvSpPr>
          <p:spPr>
            <a:xfrm>
              <a:off x="-17641" y="27514468"/>
              <a:ext cx="6858000" cy="6122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Google Shape;763;p21">
              <a:extLst>
                <a:ext uri="{FF2B5EF4-FFF2-40B4-BE49-F238E27FC236}">
                  <a16:creationId xmlns:a16="http://schemas.microsoft.com/office/drawing/2014/main" id="{89168F99-4B20-7FAE-6C12-1A311BD003DD}"/>
                </a:ext>
              </a:extLst>
            </p:cNvPr>
            <p:cNvSpPr/>
            <p:nvPr/>
          </p:nvSpPr>
          <p:spPr>
            <a:xfrm>
              <a:off x="-351819" y="27510015"/>
              <a:ext cx="7728783" cy="567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6" tIns="45701" rIns="91426" bIns="45701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99"/>
                </a:spcBef>
                <a:buClr>
                  <a:srgbClr val="262626"/>
                </a:buClr>
                <a:buSzPts val="700"/>
              </a:pP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서울특별시 서초구 서초중앙로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24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길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10,13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(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서초동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 316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타워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)  | 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Tel: 02-3477-8695  |  Fax: 02-3477-8694</a:t>
              </a:r>
              <a:endParaRPr sz="699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  <a:p>
              <a:pPr algn="ctr">
                <a:lnSpc>
                  <a:spcPct val="150000"/>
                </a:lnSpc>
                <a:buClr>
                  <a:srgbClr val="262626"/>
                </a:buClr>
                <a:buSzPts val="700"/>
              </a:pP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E-mail: lin@law-lin.com  |  © 2017 LIN. All Rights Reserved.</a:t>
              </a:r>
              <a:endParaRPr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3C9B1E54-5BDA-70EA-8E65-B913E309FB81}"/>
              </a:ext>
            </a:extLst>
          </p:cNvPr>
          <p:cNvSpPr txBox="1"/>
          <p:nvPr/>
        </p:nvSpPr>
        <p:spPr>
          <a:xfrm>
            <a:off x="5238751" y="731910"/>
            <a:ext cx="134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AID Vol. 17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AEBCBA4D-C83F-5327-A1D5-62540FECF3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579" y="651097"/>
            <a:ext cx="1150027" cy="293144"/>
          </a:xfrm>
          <a:prstGeom prst="rect">
            <a:avLst/>
          </a:prstGeom>
        </p:spPr>
      </p:pic>
      <p:sp>
        <p:nvSpPr>
          <p:cNvPr id="40" name="직사각형 29">
            <a:extLst>
              <a:ext uri="{FF2B5EF4-FFF2-40B4-BE49-F238E27FC236}">
                <a16:creationId xmlns:a16="http://schemas.microsoft.com/office/drawing/2014/main" id="{84E2BB5C-4892-AB4E-25D3-D3E441381158}"/>
              </a:ext>
            </a:extLst>
          </p:cNvPr>
          <p:cNvSpPr>
            <a:spLocks/>
          </p:cNvSpPr>
          <p:nvPr/>
        </p:nvSpPr>
        <p:spPr>
          <a:xfrm>
            <a:off x="3548" y="1083242"/>
            <a:ext cx="6865701" cy="36000"/>
          </a:xfrm>
          <a:prstGeom prst="rect">
            <a:avLst/>
          </a:prstGeom>
          <a:gradFill>
            <a:gsLst>
              <a:gs pos="100000">
                <a:srgbClr val="0B465D"/>
              </a:gs>
              <a:gs pos="0">
                <a:srgbClr val="E4EBED"/>
              </a:gs>
              <a:gs pos="0">
                <a:srgbClr val="C8D6D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Ins="216000" bIns="18000" rtlCol="0" anchor="b" anchorCtr="0"/>
          <a:lstStyle/>
          <a:p>
            <a:pPr>
              <a:lnSpc>
                <a:spcPct val="115000"/>
              </a:lnSpc>
              <a:buSzPts val="1100"/>
            </a:pPr>
            <a:endParaRPr lang="ko-KR" altLang="en-US" sz="2001" b="1" spc="-99">
              <a:solidFill>
                <a:srgbClr val="0C455A"/>
              </a:solidFill>
              <a:latin typeface="+mn-ea"/>
              <a:cs typeface="KoPubWorld돋움체 Bold" panose="00000800000000000000" pitchFamily="2" charset="-127"/>
              <a:sym typeface="Times"/>
            </a:endParaRPr>
          </a:p>
        </p:txBody>
      </p:sp>
      <p:pic>
        <p:nvPicPr>
          <p:cNvPr id="42" name="그림 41" descr="폰트, 그래픽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CB6E8991-6D09-3174-7A86-BC3471B3FE9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46"/>
          <a:stretch/>
        </p:blipFill>
        <p:spPr>
          <a:xfrm>
            <a:off x="436929" y="9432366"/>
            <a:ext cx="373812" cy="338950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C6CBB91-3D28-CF72-A7CF-30FB5159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7C658C-D2DB-6060-8427-B2EBF15A6EAC}"/>
              </a:ext>
            </a:extLst>
          </p:cNvPr>
          <p:cNvSpPr txBox="1"/>
          <p:nvPr/>
        </p:nvSpPr>
        <p:spPr>
          <a:xfrm>
            <a:off x="699286" y="1470574"/>
            <a:ext cx="5472127" cy="395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228600" algn="just" latinLnBrk="1">
              <a:lnSpc>
                <a:spcPct val="150000"/>
              </a:lnSpc>
              <a:buFont typeface="+mj-lt"/>
              <a:buAutoNum type="arabicPeriod" startAt="3"/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개인정보보호법과의 연계</a:t>
            </a:r>
          </a:p>
          <a:p>
            <a:pPr marL="230400" indent="-230400" algn="just" latinLnBrk="1">
              <a:lnSpc>
                <a:spcPct val="150000"/>
              </a:lnSpc>
            </a:pPr>
            <a:endParaRPr lang="ko-KR" altLang="en-US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개인정보보호법 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37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조의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2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는 완전히 자동화된 시스템으로 개인정보를 처리해 권리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의무에 중대한 영향을 미치는 결정이 있으면 정보주체가 그 결정을 거부하고 설명을 요구할 수 있다고 하고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개인정보처리자는 인적 개입에 의한 재처리나 설명 등 필요한 조치를 해야 하며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기준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절차도 공개해야 한다고 규정합니다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시행령은 설명 내용으로 결과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주요 개인정보 유형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그 정보가 결정에 미친 영향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처리 과정까지 제시합니다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여기서 정보주체가 직접 대할 상대방은 채용프로그램의 제공자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판매사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아니라 개인정보처리자인데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개인정보처리자는 “스스로 또는 다른 사람을 통하여” 개인정보를 처리하는 자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즉 채용기업입니다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따라서 채용기업은 지원자의 개인정보를 채용 목적으로 처리하는 주체이므로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</a:t>
            </a:r>
            <a:r>
              <a:rPr lang="ko-KR" altLang="en-US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시스템을 통해 처리하더라도 통상 이 범주에서 벗어나기 어렵습니다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즉 개인정보보호법은 정보처리 주체인 채용기업에게 설명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재검토 의무를 붙이고 있기 때문에 채용</a:t>
            </a:r>
            <a:r>
              <a:rPr lang="ko-KR" altLang="en-US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시스템을 이용하는 기업이 이들 의무를 소홀히 하게 되면 최종적으로는 민법상 불법행위책임 판정에서 불리하게 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875CA19-6785-5406-729C-C6D78CA836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0584" y="5473251"/>
            <a:ext cx="5133486" cy="189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20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A4E37-C702-2153-BF19-91725E3947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4DA3B838-6FB7-CABD-1386-B6C6AE4A4440}"/>
              </a:ext>
            </a:extLst>
          </p:cNvPr>
          <p:cNvGrpSpPr/>
          <p:nvPr/>
        </p:nvGrpSpPr>
        <p:grpSpPr>
          <a:xfrm>
            <a:off x="-332766" y="9291268"/>
            <a:ext cx="7728782" cy="616692"/>
            <a:chOff x="-351819" y="27510015"/>
            <a:chExt cx="7728783" cy="616692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3297C14C-8EB7-775F-26C7-0F2619043D32}"/>
                </a:ext>
              </a:extLst>
            </p:cNvPr>
            <p:cNvSpPr/>
            <p:nvPr/>
          </p:nvSpPr>
          <p:spPr>
            <a:xfrm>
              <a:off x="-17641" y="27514468"/>
              <a:ext cx="6858000" cy="6122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Google Shape;763;p21">
              <a:extLst>
                <a:ext uri="{FF2B5EF4-FFF2-40B4-BE49-F238E27FC236}">
                  <a16:creationId xmlns:a16="http://schemas.microsoft.com/office/drawing/2014/main" id="{2355395D-6CCC-4FF9-EB7E-590DEA70FE94}"/>
                </a:ext>
              </a:extLst>
            </p:cNvPr>
            <p:cNvSpPr/>
            <p:nvPr/>
          </p:nvSpPr>
          <p:spPr>
            <a:xfrm>
              <a:off x="-351819" y="27510015"/>
              <a:ext cx="7728783" cy="5672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6" tIns="45701" rIns="91426" bIns="45701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99"/>
                </a:spcBef>
                <a:buClr>
                  <a:srgbClr val="262626"/>
                </a:buClr>
                <a:buSzPts val="700"/>
              </a:pP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서울특별시 서초구 서초중앙로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24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길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10,13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14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층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(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서초동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, 316</a:t>
              </a:r>
              <a:r>
                <a:rPr lang="ko-KR" altLang="en-US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타워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Malgun Gothic"/>
                  <a:sym typeface="Malgun Gothic"/>
                </a:rPr>
                <a:t>)  |  </a:t>
              </a: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Tel: 02-3477-8695  |  Fax: 02-3477-8694</a:t>
              </a:r>
              <a:endParaRPr sz="699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  <a:p>
              <a:pPr algn="ctr">
                <a:lnSpc>
                  <a:spcPct val="150000"/>
                </a:lnSpc>
                <a:buClr>
                  <a:srgbClr val="262626"/>
                </a:buClr>
                <a:buSzPts val="700"/>
              </a:pPr>
              <a:r>
                <a:rPr lang="en-US" altLang="ko-KR" sz="699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rgbClr val="262626"/>
                  </a:solidFill>
                  <a:latin typeface="나눔바른고딕OTF" panose="02020603020101020101" pitchFamily="18" charset="-127"/>
                  <a:ea typeface="나눔바른고딕OTF" panose="02020603020101020101" pitchFamily="18" charset="-127"/>
                  <a:cs typeface="Arial"/>
                  <a:sym typeface="Arial"/>
                </a:rPr>
                <a:t>E-mail: lin@law-lin.com  |  © 2017 LIN. All Rights Reserved.</a:t>
              </a:r>
              <a:endParaRPr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dk1"/>
                </a:solidFill>
                <a:latin typeface="나눔바른고딕OTF" panose="02020603020101020101" pitchFamily="18" charset="-127"/>
                <a:ea typeface="나눔바른고딕OTF" panose="02020603020101020101" pitchFamily="18" charset="-127"/>
                <a:cs typeface="Calibri"/>
                <a:sym typeface="Calibri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49772CD-4DAC-BAAD-58AC-41D199FFD3B1}"/>
              </a:ext>
            </a:extLst>
          </p:cNvPr>
          <p:cNvSpPr txBox="1"/>
          <p:nvPr/>
        </p:nvSpPr>
        <p:spPr>
          <a:xfrm>
            <a:off x="699286" y="1419774"/>
            <a:ext cx="5472127" cy="8159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400" indent="-230400" algn="just" latinLnBrk="1">
              <a:lnSpc>
                <a:spcPct val="150000"/>
              </a:lnSpc>
            </a:pPr>
            <a:r>
              <a:rPr lang="en-US" altLang="ko-KR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ea typeface="맑은 고딕" panose="020B0503020000020004" pitchFamily="50" charset="-127"/>
                <a:cs typeface="Arial" panose="020B0604020202020204" pitchFamily="34" charset="0"/>
              </a:rPr>
              <a:t>Ⅳ</a:t>
            </a:r>
            <a:r>
              <a:rPr lang="en-US" altLang="ko-KR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300" b="1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srgbClr val="156082"/>
                </a:solidFill>
                <a:latin typeface="+mn-ea"/>
                <a:cs typeface="Arial" panose="020B0604020202020204" pitchFamily="34" charset="0"/>
              </a:rPr>
              <a:t>국내 채용프로그램 시장과 시사점</a:t>
            </a:r>
            <a:endParaRPr lang="en-US" altLang="ko-KR" sz="130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180975" algn="just" latinLnBrk="1">
              <a:lnSpc>
                <a:spcPct val="150000"/>
              </a:lnSpc>
            </a:pP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채용프로그램 시장은 크게 대중형 채용 플랫폼과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ATS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Applicant Tracking System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),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제네시스랩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등과 같이 기업내부의 채용절차를 관장하는 세부프로그램 등으로 구분될 수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잡코리아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사람인 등이 제공하고 있는 대중형 채용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구직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플랫폼 모델은 외부의 방대한 구직희망그룹과 채용기업을 연결하는 구조이기 때문에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를 활용하게 되더라도 채용 결정 자체를 도와주는데 쓰이는 것이 아니라 정보제공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추천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매칭 시스템에 주로 쓰이게 되고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를 통해 선제적으로 적합한 후보자를 예측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발굴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추천할 수도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반면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ATS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는 지원자 추적을 통한 채용관리시스템이라고 불리며 기업 내부에서 실제 채용프로세스를 조직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관리하는 별도의 툴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시장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을 의미합니다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구체적으로는 지원서류를 접수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지원자의 정보 저장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정리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전형 단계 관리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면접 일정 및 평가표 관리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합격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/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불합격 통보 등 채용 절차 전반을 관리하며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대량의 지원서를 처리하는데 필수적인 것으로 자리잡고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채용의 단계가 투명하게 기록되어질 수 있는 장점도 있지만 어떤 데이터를 학습시켰는가에 따라 적격한 후보자를 놓칠 위험도 있게 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 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자사 사이트에서 국내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1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위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ATS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채용관리 솔루션임을 내세우고 있는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그리팅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'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회사의 경우 공개 가이드에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서류 평가기능을 내세우고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구체적으로는 지원자의 이력서 정보와 공고 내용을 바탕으로 적합도를 점수화하고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필수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/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우대 조건과 선호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/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비선호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조건을 반영하며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조건 일치도와 맥락 기반 유사도를 함께 본다고 설명하지만 동시에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가 합격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불합격을 자동 결정하지 않고 단지 판단을 돕는 역할이라고 명시하고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현재 시장에서의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활용은 대체적으로 추천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매칭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서류평가 보조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면접 준비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·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채용운영 자동화가 중심이고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“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완전자동처리”를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내세우는 채용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프로그램 사업은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기본법하에서는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존재하기 힘듭니다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defRPr/>
            </a:pP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     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따라서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기본법상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고영향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영역으로 분류되는 채용프로그램을 개발하는 사업자는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를 판단 또는 평가를 위한 최종결정도구가 아니라 인간의 최종 감독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통제하의 추천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보조도구로 처음부터 설계하되 동시에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34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조에 규정된 책무들을 준비하여야 됩니다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</a:t>
            </a:r>
          </a:p>
          <a:p>
            <a:pPr marL="355600" indent="-2286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 startAt="2"/>
              <a:defRPr/>
            </a:pP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국내 일부 기업의 채용절차에도 미국 </a:t>
            </a:r>
            <a:r>
              <a:rPr lang="en-US" altLang="ko-KR" sz="105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Workday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프로그램이 이미 사용되고 있고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기본법은 외국산 </a:t>
            </a:r>
            <a:r>
              <a:rPr lang="ko-KR" altLang="en-US" sz="1050" spc="-80" dirty="0" err="1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고영향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AI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사업자에 대해서도 적용되지만 이용자 수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매출액 등이 일정 기준을 넘는 경우에는 국내 대리인을 두어 간접 제재 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제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36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조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를 받도록 되어 있습니다</a:t>
            </a:r>
            <a: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  <a:t>.  </a:t>
            </a:r>
          </a:p>
          <a:p>
            <a:pPr marL="180975" algn="just" latinLnBrk="1">
              <a:lnSpc>
                <a:spcPct val="150000"/>
              </a:lnSpc>
            </a:pPr>
            <a:br>
              <a:rPr lang="en-US" altLang="ko-KR" sz="1050" spc="-80" dirty="0">
                <a:ln>
                  <a:solidFill>
                    <a:srgbClr val="D9D9D9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cs typeface="Arial" panose="020B0604020202020204" pitchFamily="34" charset="0"/>
              </a:rPr>
            </a:br>
            <a:endParaRPr lang="en-US" altLang="ko-KR" sz="1050" spc="-80" dirty="0">
              <a:ln>
                <a:solidFill>
                  <a:srgbClr val="D9D9D9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A4CDD86-01F1-9395-2A8B-BF35865A3421}"/>
              </a:ext>
            </a:extLst>
          </p:cNvPr>
          <p:cNvSpPr txBox="1"/>
          <p:nvPr/>
        </p:nvSpPr>
        <p:spPr>
          <a:xfrm>
            <a:off x="5238751" y="731910"/>
            <a:ext cx="134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ko-KR" b="1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맑은 고딕" panose="020B0503020000020004" pitchFamily="50" charset="-127"/>
              </a:rPr>
              <a:t>AID Vol. 17</a:t>
            </a: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7B981870-72B0-6B6E-A019-A2036EB879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579" y="651097"/>
            <a:ext cx="1150027" cy="293144"/>
          </a:xfrm>
          <a:prstGeom prst="rect">
            <a:avLst/>
          </a:prstGeom>
        </p:spPr>
      </p:pic>
      <p:sp>
        <p:nvSpPr>
          <p:cNvPr id="40" name="직사각형 29">
            <a:extLst>
              <a:ext uri="{FF2B5EF4-FFF2-40B4-BE49-F238E27FC236}">
                <a16:creationId xmlns:a16="http://schemas.microsoft.com/office/drawing/2014/main" id="{17CD7F00-0189-8021-D84A-69258E45DB86}"/>
              </a:ext>
            </a:extLst>
          </p:cNvPr>
          <p:cNvSpPr>
            <a:spLocks/>
          </p:cNvSpPr>
          <p:nvPr/>
        </p:nvSpPr>
        <p:spPr>
          <a:xfrm>
            <a:off x="3548" y="1083242"/>
            <a:ext cx="6865701" cy="36000"/>
          </a:xfrm>
          <a:prstGeom prst="rect">
            <a:avLst/>
          </a:prstGeom>
          <a:gradFill>
            <a:gsLst>
              <a:gs pos="100000">
                <a:srgbClr val="0B465D"/>
              </a:gs>
              <a:gs pos="0">
                <a:srgbClr val="E4EBED"/>
              </a:gs>
              <a:gs pos="0">
                <a:srgbClr val="C8D6DB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Ins="216000" bIns="18000" rtlCol="0" anchor="b" anchorCtr="0"/>
          <a:lstStyle/>
          <a:p>
            <a:pPr>
              <a:lnSpc>
                <a:spcPct val="115000"/>
              </a:lnSpc>
              <a:buSzPts val="1100"/>
            </a:pPr>
            <a:endParaRPr lang="ko-KR" altLang="en-US" sz="2001" b="1" spc="-99">
              <a:solidFill>
                <a:srgbClr val="0C455A"/>
              </a:solidFill>
              <a:latin typeface="+mn-ea"/>
              <a:cs typeface="KoPubWorld돋움체 Bold" panose="00000800000000000000" pitchFamily="2" charset="-127"/>
              <a:sym typeface="Times"/>
            </a:endParaRPr>
          </a:p>
        </p:txBody>
      </p:sp>
      <p:pic>
        <p:nvPicPr>
          <p:cNvPr id="42" name="그림 41" descr="폰트, 그래픽, 스크린샷, 그래픽 디자인이(가) 표시된 사진&#10;&#10;자동 생성된 설명">
            <a:extLst>
              <a:ext uri="{FF2B5EF4-FFF2-40B4-BE49-F238E27FC236}">
                <a16:creationId xmlns:a16="http://schemas.microsoft.com/office/drawing/2014/main" id="{D6186983-AE66-E1DB-3C7C-428E0CB1B1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46"/>
          <a:stretch/>
        </p:blipFill>
        <p:spPr>
          <a:xfrm>
            <a:off x="436929" y="9432366"/>
            <a:ext cx="373812" cy="338950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F6B2642-01C1-2F4D-F10D-64C2A7093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F74A-3AA1-44D8-A343-7F9D9409103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9175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292100114287D848B99A3BC9D787F0F5" ma:contentTypeVersion="12" ma:contentTypeDescription="새 문서를 만듭니다." ma:contentTypeScope="" ma:versionID="99be2d136c197ad574c11997041f8381">
  <xsd:schema xmlns:xsd="http://www.w3.org/2001/XMLSchema" xmlns:xs="http://www.w3.org/2001/XMLSchema" xmlns:p="http://schemas.microsoft.com/office/2006/metadata/properties" xmlns:ns2="18b93193-82c3-4c56-b59a-11477710bf1b" xmlns:ns3="81c4a8c2-7bf1-40fb-bca8-d28a6960eb10" targetNamespace="http://schemas.microsoft.com/office/2006/metadata/properties" ma:root="true" ma:fieldsID="e57a969e771f3478d8b9dbf019b6bbbe" ns2:_="" ns3:_="">
    <xsd:import namespace="18b93193-82c3-4c56-b59a-11477710bf1b"/>
    <xsd:import namespace="81c4a8c2-7bf1-40fb-bca8-d28a6960eb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93193-82c3-4c56-b59a-11477710bf1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이미지 태그" ma:readOnly="false" ma:fieldId="{5cf76f15-5ced-4ddc-b409-7134ff3c332f}" ma:taxonomyMulti="true" ma:sspId="6b55ea34-685e-4a13-87fe-e1a8843eab6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c4a8c2-7bf1-40fb-bca8-d28a6960eb10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97df8a16-7e06-4544-885b-39e274744507}" ma:internalName="TaxCatchAll" ma:showField="CatchAllData" ma:web="81c4a8c2-7bf1-40fb-bca8-d28a6960eb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8b93193-82c3-4c56-b59a-11477710bf1b">
      <Terms xmlns="http://schemas.microsoft.com/office/infopath/2007/PartnerControls"/>
    </lcf76f155ced4ddcb4097134ff3c332f>
    <TaxCatchAll xmlns="81c4a8c2-7bf1-40fb-bca8-d28a6960eb10" xsi:nil="true"/>
  </documentManagement>
</p:properties>
</file>

<file path=customXml/itemProps1.xml><?xml version="1.0" encoding="utf-8"?>
<ds:datastoreItem xmlns:ds="http://schemas.openxmlformats.org/officeDocument/2006/customXml" ds:itemID="{5A71C9C0-4C15-4887-AC01-20F85D40BE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0568B0-17C2-4ACE-A11C-3629EDB9E8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8b93193-82c3-4c56-b59a-11477710bf1b"/>
    <ds:schemaRef ds:uri="81c4a8c2-7bf1-40fb-bca8-d28a6960eb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8686BF-6B18-4F19-883A-9C21D7E71D6F}">
  <ds:schemaRefs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1c4a8c2-7bf1-40fb-bca8-d28a6960eb10"/>
    <ds:schemaRef ds:uri="18b93193-82c3-4c56-b59a-11477710bf1b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1611</TotalTime>
  <Words>3755</Words>
  <Application>Microsoft Office PowerPoint</Application>
  <PresentationFormat>A4 용지(210x297mm)</PresentationFormat>
  <Paragraphs>155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8" baseType="lpstr">
      <vt:lpstr>나눔바른고딕OTF</vt:lpstr>
      <vt:lpstr>맑은 고딕</vt:lpstr>
      <vt:lpstr>Aptos</vt:lpstr>
      <vt:lpstr>Aptos Display</vt:lpstr>
      <vt:lpstr>Arial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윤민 우</dc:creator>
  <cp:lastModifiedBy>이지은 (JIEUN LEE)</cp:lastModifiedBy>
  <cp:revision>53</cp:revision>
  <dcterms:created xsi:type="dcterms:W3CDTF">2024-07-05T06:07:26Z</dcterms:created>
  <dcterms:modified xsi:type="dcterms:W3CDTF">2026-05-18T04:14:54Z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0x010100292100114287D848B99A3BC9D787F0F5</vt:lpwstr>
  </property>
  <property fmtid="{D5CDD505-2E9C-101B-9397-08002B2CF9AE}" pid="3" name="MediaServiceImageTags">
    <vt:lpwstr/>
  </property>
</Properties>
</file>