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0" r:id="rId4"/>
  </p:sldMasterIdLst>
  <p:notesMasterIdLst>
    <p:notesMasterId r:id="rId13"/>
  </p:notesMasterIdLst>
  <p:handoutMasterIdLst>
    <p:handoutMasterId r:id="rId14"/>
  </p:handoutMasterIdLst>
  <p:sldIdLst>
    <p:sldId id="259" r:id="rId5"/>
    <p:sldId id="261" r:id="rId6"/>
    <p:sldId id="278" r:id="rId7"/>
    <p:sldId id="279" r:id="rId8"/>
    <p:sldId id="289" r:id="rId9"/>
    <p:sldId id="290" r:id="rId10"/>
    <p:sldId id="291" r:id="rId11"/>
    <p:sldId id="292" r:id="rId12"/>
  </p:sldIdLst>
  <p:sldSz cx="6858000" cy="9906000" type="A4"/>
  <p:notesSz cx="6858000" cy="9144000"/>
  <p:embeddedFontLst>
    <p:embeddedFont>
      <p:font typeface="나눔바른고딕OTF" panose="020B0600000101010101" charset="-127"/>
      <p:regular r:id="rId15"/>
      <p:bold r:id="rId16"/>
    </p:embeddedFont>
    <p:embeddedFont>
      <p:font typeface="맑은 고딕" panose="020B0503020000020004" pitchFamily="50" charset="-127"/>
      <p:regular r:id="rId17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14" userDrawn="1">
          <p15:clr>
            <a:srgbClr val="A4A3A4"/>
          </p15:clr>
        </p15:guide>
        <p15:guide id="3" orient="horz" pos="5433" userDrawn="1">
          <p15:clr>
            <a:srgbClr val="A4A3A4"/>
          </p15:clr>
        </p15:guide>
        <p15:guide id="4" orient="horz" pos="11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C8A"/>
    <a:srgbClr val="0B465D"/>
    <a:srgbClr val="0F5C7B"/>
    <a:srgbClr val="0B4646"/>
    <a:srgbClr val="BF9B30"/>
    <a:srgbClr val="27A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01A9BA-8F9B-41D0-9D5E-C4C3B43D4F5F}" v="115" dt="2026-09-09T04:23:25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31" autoAdjust="0"/>
    <p:restoredTop sz="94681"/>
  </p:normalViewPr>
  <p:slideViewPr>
    <p:cSldViewPr snapToGrid="0">
      <p:cViewPr>
        <p:scale>
          <a:sx n="125" d="100"/>
          <a:sy n="125" d="100"/>
        </p:scale>
        <p:origin x="1884" y="288"/>
      </p:cViewPr>
      <p:guideLst>
        <p:guide pos="414"/>
        <p:guide orient="horz" pos="5433"/>
        <p:guide orient="horz" pos="11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F06D405-10A6-5DB8-DB84-144E06724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085F670-2347-83D3-8EEF-6C89046201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E3441-C93F-4BDA-A5E9-A42C9732DD6B}" type="datetimeFigureOut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F4BCFCB-9636-C6ED-A1B3-C1982B79F1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E71B571-BD3B-35AE-34CF-34D4F03DDB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A919A-8686-453F-8741-25E68CE8E2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88912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A4EAD-D300-43AD-83BE-58E57510B90B}" type="datetimeFigureOut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1143000"/>
            <a:ext cx="2133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3D469-96CB-486A-9D76-48875C32B7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4019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D469-96CB-486A-9D76-48875C32B7C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2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3D469-96CB-486A-9D76-48875C32B7C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1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3216-D417-4F16-874A-73C1D50FA1B4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870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83E05-7C6F-43A6-9560-23BCE76660F6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941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C635-DF9C-497E-B065-8783500553F0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158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29D6-381D-4EE8-B561-E397A4DCBB0F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513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98B-6D03-4947-829A-3F8BC45EB7A3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682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5FD1F-46D3-4101-82D6-CFEA8A7A3280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935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45C12-00AA-4B06-AD3F-7E84C4EE0F4B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3510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9DFDD-F257-4E04-9FAC-623F5AFED7FD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2720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1E0D2-4151-4E06-8712-793711B9E13F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416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1E11E-E3C9-4C45-9E67-B180EB566089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2653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82093-B524-4D26-A69F-F55F3F27DD75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378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7A7755-96E7-4D0F-AAF7-3A58F37B4AB6}" type="datetime1">
              <a:rPr lang="ko-KR" altLang="en-US" smtClean="0"/>
              <a:t>2026-09-29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ko-KR"/>
              <a:t>‹#›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72051" y="8691391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3F74A-3AA1-44D8-A343-7F9D9409103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402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bmseo@law-lin.com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tekoo@law-lin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skim@law-lin.com" TargetMode="External"/><Relationship Id="rId5" Type="http://schemas.openxmlformats.org/officeDocument/2006/relationships/hyperlink" Target="mailto:ygkim@law-lin.com" TargetMode="External"/><Relationship Id="rId4" Type="http://schemas.openxmlformats.org/officeDocument/2006/relationships/image" Target="../media/image2.jpeg"/><Relationship Id="rId9" Type="http://schemas.openxmlformats.org/officeDocument/2006/relationships/hyperlink" Target="mailto:chyoo@law-lin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mohw.go.kr/board.es?mid=a10503010300&amp;bid=0027&amp;act=view&amp;list_no=27264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ikms.assembly.go.kr/bill/bi/billDetailPage.do?billId=PRC_B2C5A1A0Z1A0Y1Z0G2H2F2G6E9C4D1" TargetMode="External"/><Relationship Id="rId5" Type="http://schemas.openxmlformats.org/officeDocument/2006/relationships/hyperlink" Target="https://www.mohw.go.kr/board.es?mid=a10503010100&amp;bid=0027&amp;act=view&amp;list_no=1491628&amp;tag=&amp;nPage=5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likms.assembly.go.kr/bill/bi/billDetailPage.do?billId=PRC_Y2W5X1V1U0U4Q1Q3P5P3O3O5N3N5V1" TargetMode="External"/><Relationship Id="rId4" Type="http://schemas.openxmlformats.org/officeDocument/2006/relationships/hyperlink" Target="https://likms.assembly.go.kr/bill/bi/billDetailPage.do?billId=PRC_M2K6K0J5F1F5D1E3C0D8C3J8K7I0J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예술, 그래픽, 그림, 디자인이(가) 표시된 사진&#10;&#10;자동 생성된 설명">
            <a:extLst>
              <a:ext uri="{FF2B5EF4-FFF2-40B4-BE49-F238E27FC236}">
                <a16:creationId xmlns:a16="http://schemas.microsoft.com/office/drawing/2014/main" id="{714A39FB-4EB3-0435-12E4-6A4CAEAF13F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0" y="0"/>
            <a:ext cx="6857556" cy="29081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CC6F00-D3D7-16FD-976C-66312C8F3DCE}"/>
              </a:ext>
            </a:extLst>
          </p:cNvPr>
          <p:cNvSpPr txBox="1"/>
          <p:nvPr/>
        </p:nvSpPr>
        <p:spPr>
          <a:xfrm>
            <a:off x="432233" y="1287061"/>
            <a:ext cx="211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i="1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맑은 고딕" panose="020B0503020000020004" pitchFamily="50" charset="-127"/>
              </a:rPr>
              <a:t>Tech Legal Insights </a:t>
            </a:r>
            <a:endParaRPr lang="ko-KR" altLang="en-US" i="1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9B9218-51A8-6D63-2794-3A6D8E653130}"/>
              </a:ext>
            </a:extLst>
          </p:cNvPr>
          <p:cNvSpPr txBox="1"/>
          <p:nvPr/>
        </p:nvSpPr>
        <p:spPr>
          <a:xfrm>
            <a:off x="432233" y="1753099"/>
            <a:ext cx="40026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APT - Digital Health </a:t>
            </a:r>
            <a:r>
              <a:rPr lang="en-US" altLang="ko-KR" sz="1400" b="1" i="1" dirty="0">
                <a:latin typeface="Times New Roman" panose="02020603050405020304" pitchFamily="18" charset="0"/>
              </a:rPr>
              <a:t>Care Team</a:t>
            </a:r>
          </a:p>
          <a:p>
            <a:r>
              <a:rPr lang="en-US" altLang="ko-KR" sz="1400" b="1" i="1" dirty="0">
                <a:latin typeface="Times New Roman" panose="02020603050405020304" pitchFamily="18" charset="0"/>
                <a:ea typeface="맑은 고딕" panose="020B0503020000020004" pitchFamily="50" charset="-127"/>
              </a:rPr>
              <a:t>Health Care Team</a:t>
            </a:r>
          </a:p>
          <a:p>
            <a:r>
              <a:rPr lang="en-US" altLang="ko-KR" sz="1400" b="1" i="1">
                <a:latin typeface="Times New Roman" panose="02020603050405020304" pitchFamily="18" charset="0"/>
                <a:ea typeface="맑은 고딕" panose="020B0503020000020004" pitchFamily="50" charset="-127"/>
              </a:rPr>
              <a:t>Fair Trade/GR Team                                   </a:t>
            </a:r>
            <a:r>
              <a:rPr lang="en-US" altLang="ko-KR" sz="1400" b="1" i="1">
                <a:latin typeface="Times New Roman" panose="02020603050405020304" pitchFamily="18" charset="0"/>
              </a:rPr>
              <a:t>2026. </a:t>
            </a:r>
            <a:r>
              <a:rPr lang="en-US" altLang="ko-KR" sz="1400" b="1" i="1" dirty="0">
                <a:latin typeface="Times New Roman" panose="02020603050405020304" pitchFamily="18" charset="0"/>
              </a:rPr>
              <a:t>09.</a:t>
            </a:r>
            <a:endParaRPr lang="ko-KR" altLang="en-US" sz="1400" b="1" i="1" dirty="0">
              <a:latin typeface="Times New Roman" panose="02020603050405020304" pitchFamily="18" charset="0"/>
              <a:ea typeface="맑은 고딕" panose="020B0503020000020004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8883CA37-6A8C-0CFA-4482-D7CA7642C2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457" y="843456"/>
            <a:ext cx="1341612" cy="34197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5A655F1-68F4-F8BE-D943-443BE1525920}"/>
              </a:ext>
            </a:extLst>
          </p:cNvPr>
          <p:cNvSpPr txBox="1"/>
          <p:nvPr/>
        </p:nvSpPr>
        <p:spPr>
          <a:xfrm>
            <a:off x="5542439" y="5326869"/>
            <a:ext cx="756938" cy="3351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>
                <a:solidFill>
                  <a:srgbClr val="BF9B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</p:txBody>
      </p: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E9A981FD-0974-A2BC-4E53-8F860471037F}"/>
              </a:ext>
            </a:extLst>
          </p:cNvPr>
          <p:cNvGrpSpPr/>
          <p:nvPr/>
        </p:nvGrpSpPr>
        <p:grpSpPr>
          <a:xfrm>
            <a:off x="5569053" y="5629190"/>
            <a:ext cx="1642217" cy="698845"/>
            <a:chOff x="7903349" y="6260897"/>
            <a:chExt cx="1881013" cy="698845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704B52E5-82C2-99D3-E7FE-F8A24F7D3174}"/>
                </a:ext>
              </a:extLst>
            </p:cNvPr>
            <p:cNvSpPr/>
            <p:nvPr/>
          </p:nvSpPr>
          <p:spPr>
            <a:xfrm>
              <a:off x="7903349" y="6260897"/>
              <a:ext cx="1881013" cy="33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100" b="1" spc="-100" dirty="0">
                  <a:ln>
                    <a:solidFill>
                      <a:srgbClr val="D9D9D9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김용갑</a:t>
              </a:r>
              <a:r>
                <a:rPr lang="ko-KR" altLang="en-US" sz="1200" b="1" spc="-100" dirty="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900" b="1" spc="-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변호사</a:t>
              </a:r>
              <a:r>
                <a:rPr lang="ko-KR" altLang="en-US" sz="1050" spc="-100" dirty="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 </a:t>
              </a:r>
              <a:endParaRPr lang="ko-KR" altLang="en-US" sz="1050" spc="-100" dirty="0">
                <a:solidFill>
                  <a:srgbClr val="0C455A"/>
                </a:solidFill>
                <a:latin typeface="+mn-ea"/>
                <a:cs typeface="KoPubWorld돋움체 Bold" panose="00000800000000000000" pitchFamily="2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79A997-044C-AA99-5E38-ACA701467582}"/>
                </a:ext>
              </a:extLst>
            </p:cNvPr>
            <p:cNvSpPr txBox="1"/>
            <p:nvPr/>
          </p:nvSpPr>
          <p:spPr>
            <a:xfrm>
              <a:off x="7955290" y="6594514"/>
              <a:ext cx="1578655" cy="365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399"/>
                </a:spcBef>
                <a:buSzPts val="1050"/>
              </a:pPr>
              <a:r>
                <a:rPr lang="en-US" altLang="ko-KR" sz="800" spc="-1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T.  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02-3477-8695</a:t>
              </a:r>
            </a:p>
            <a:p>
              <a:pPr>
                <a:spcBef>
                  <a:spcPts val="399"/>
                </a:spcBef>
                <a:buSzPts val="1050"/>
              </a:pP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E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 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hlinkClick r:id="rId5"/>
                </a:rPr>
                <a:t>ygkim@law-lin.com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3B776F0F-A49B-0BAD-9D10-84E0EB225C3B}"/>
              </a:ext>
            </a:extLst>
          </p:cNvPr>
          <p:cNvSpPr txBox="1"/>
          <p:nvPr/>
        </p:nvSpPr>
        <p:spPr>
          <a:xfrm>
            <a:off x="432233" y="3675607"/>
            <a:ext cx="5155394" cy="320985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-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실무에 미칠 영향과 기업이 검토해야 할 사항</a:t>
            </a: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marL="171450" indent="-171450" algn="just" latinLnBrk="1">
              <a:lnSpc>
                <a:spcPct val="150000"/>
              </a:lnSpc>
              <a:buFontTx/>
              <a:buChar char="-"/>
              <a:defRPr/>
            </a:pPr>
            <a:endParaRPr lang="en-US" altLang="ko-KR" sz="70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중개업자를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한약업사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의약품 도매상 허가의 결격사유로 추가하고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의약품 도매상이 특수관계에 있는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중개업자와 이용계약을 체결한 약국에 직접 또는 다른 도매상을 통하여 의약품을 판매하는 것을 금지하는 약사법 개정안이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2026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국회 본회의를 통과하여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2026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15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법률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21937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호로 공포되었습니다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개정법은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2027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일부터 시행되며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항을 위반한 도매상에게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이하의 징역 또는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천만원 이하의 벌금이 부과되도록 벌칙 규정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95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도 함께 정비되었습니다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특수관계인의 범위는 법률에 직접 규정되어 있는 반면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이용계약이나 우회 판매의 판단 기준에 관해서는 별도의 정의나 위임 규정을 두고 있지 않아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향후의 행정해석과 집행 동향을 지켜볼 필요가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1. 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개정 개요</a:t>
            </a: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a typeface="+mn-lt"/>
              <a:cs typeface="+mn-lt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0D7851C2-EB34-E2DD-F6F2-5B369177A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-247709"/>
            <a:ext cx="184731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ko-KR" altLang="ko-KR" sz="1000" b="0" i="0" u="none" strike="noStrike" cap="none" normalizeH="0" baseline="0">
                <a:ln>
                  <a:noFill/>
                </a:ln>
                <a:solidFill>
                  <a:srgbClr val="444746"/>
                </a:solidFill>
                <a:effectLst/>
                <a:latin typeface="Arial" panose="020B0604020202020204" pitchFamily="34" charset="0"/>
                <a:ea typeface="Google Sans Text"/>
              </a:rPr>
            </a:br>
            <a:endParaRPr kumimoji="0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027E885-905E-098F-087D-583EEF337274}"/>
              </a:ext>
            </a:extLst>
          </p:cNvPr>
          <p:cNvGrpSpPr/>
          <p:nvPr/>
        </p:nvGrpSpPr>
        <p:grpSpPr>
          <a:xfrm>
            <a:off x="5523900" y="6377050"/>
            <a:ext cx="1642217" cy="707865"/>
            <a:chOff x="7746587" y="6251877"/>
            <a:chExt cx="1881013" cy="707865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7AB7D7F-BA0B-7982-9E06-612F9D80135F}"/>
                </a:ext>
              </a:extLst>
            </p:cNvPr>
            <p:cNvSpPr/>
            <p:nvPr/>
          </p:nvSpPr>
          <p:spPr>
            <a:xfrm>
              <a:off x="7746587" y="6251877"/>
              <a:ext cx="1881013" cy="33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50" b="1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1100" b="1" spc="-100">
                  <a:ln>
                    <a:solidFill>
                      <a:srgbClr val="D9D9D9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김종식</a:t>
              </a:r>
              <a:r>
                <a:rPr lang="ko-KR" altLang="en-US" sz="1200" b="1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900" b="1" spc="-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변호사</a:t>
              </a:r>
              <a:r>
                <a:rPr lang="ko-KR" altLang="en-US" sz="1050" spc="-100" dirty="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 </a:t>
              </a:r>
              <a:endParaRPr lang="ko-KR" altLang="en-US" sz="1050" spc="-100" dirty="0">
                <a:solidFill>
                  <a:srgbClr val="0C455A"/>
                </a:solidFill>
                <a:latin typeface="+mn-ea"/>
                <a:cs typeface="KoPubWorld돋움체 Bold" panose="00000800000000000000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B868DC5-2DA2-ACAA-51BA-762C93766163}"/>
                </a:ext>
              </a:extLst>
            </p:cNvPr>
            <p:cNvSpPr txBox="1"/>
            <p:nvPr/>
          </p:nvSpPr>
          <p:spPr>
            <a:xfrm>
              <a:off x="7850249" y="6594514"/>
              <a:ext cx="1578655" cy="365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399"/>
                </a:spcBef>
                <a:buSzPts val="1050"/>
              </a:pPr>
              <a:r>
                <a:rPr lang="en-US" altLang="ko-KR" sz="800" spc="-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T.  </a:t>
              </a: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02-3477-8695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00000"/>
                </a:lnSpc>
                <a:spcBef>
                  <a:spcPts val="399"/>
                </a:spcBef>
                <a:buSzPts val="1050"/>
              </a:pP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E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 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hlinkClick r:id="rId6"/>
                </a:rPr>
                <a:t>jskim@law-lin.com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7AA00AE-4D2B-CB35-D48E-93896046A944}"/>
              </a:ext>
            </a:extLst>
          </p:cNvPr>
          <p:cNvSpPr txBox="1"/>
          <p:nvPr/>
        </p:nvSpPr>
        <p:spPr>
          <a:xfrm>
            <a:off x="416641" y="2607596"/>
            <a:ext cx="6139872" cy="86979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atinLnBrk="1">
              <a:lnSpc>
                <a:spcPct val="150000"/>
              </a:lnSpc>
              <a:defRPr/>
            </a:pPr>
            <a:r>
              <a:rPr lang="ko-KR" altLang="en-US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약사법 개정</a:t>
            </a:r>
            <a:r>
              <a:rPr lang="en-US" altLang="ko-KR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</a:t>
            </a:r>
            <a:r>
              <a:rPr lang="ko-KR" altLang="en-US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법률 제</a:t>
            </a:r>
            <a:r>
              <a:rPr lang="en-US" altLang="ko-KR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21937</a:t>
            </a:r>
            <a:r>
              <a:rPr lang="ko-KR" altLang="en-US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</a:t>
            </a:r>
            <a:r>
              <a:rPr lang="en-US" altLang="ko-KR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</a:t>
            </a:r>
          </a:p>
          <a:p>
            <a:pPr latinLnBrk="1">
              <a:lnSpc>
                <a:spcPct val="150000"/>
              </a:lnSpc>
              <a:defRPr/>
            </a:pPr>
            <a:r>
              <a:rPr lang="en-US" altLang="ko-KR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: </a:t>
            </a:r>
            <a:r>
              <a:rPr lang="ko-KR" altLang="en-US" b="1" spc="-1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비대면진료 중개업자의 의약품 도매업 겸영 제한</a:t>
            </a:r>
            <a:endParaRPr lang="ko-KR" altLang="en-US" sz="140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B44B647-A0CE-FFF7-C567-7E4850FD3F26}"/>
              </a:ext>
            </a:extLst>
          </p:cNvPr>
          <p:cNvGrpSpPr/>
          <p:nvPr/>
        </p:nvGrpSpPr>
        <p:grpSpPr>
          <a:xfrm>
            <a:off x="5523900" y="7160521"/>
            <a:ext cx="1642217" cy="707865"/>
            <a:chOff x="7746587" y="6251877"/>
            <a:chExt cx="1881013" cy="707865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9334460E-27A4-B9FD-99B0-5394F3947E01}"/>
                </a:ext>
              </a:extLst>
            </p:cNvPr>
            <p:cNvSpPr/>
            <p:nvPr/>
          </p:nvSpPr>
          <p:spPr>
            <a:xfrm>
              <a:off x="7746587" y="6251877"/>
              <a:ext cx="1881013" cy="33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50" b="1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1100" b="1" spc="-100">
                  <a:ln>
                    <a:solidFill>
                      <a:srgbClr val="D9D9D9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구태언</a:t>
              </a:r>
              <a:r>
                <a:rPr lang="ko-KR" altLang="en-US" sz="1200" b="1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900" b="1" spc="-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변호사</a:t>
              </a:r>
              <a:r>
                <a:rPr lang="ko-KR" altLang="en-US" sz="1050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 </a:t>
              </a:r>
              <a:endParaRPr lang="ko-KR" altLang="en-US" sz="1050" spc="-100" dirty="0">
                <a:solidFill>
                  <a:srgbClr val="0C455A"/>
                </a:solidFill>
                <a:latin typeface="+mn-ea"/>
                <a:cs typeface="KoPubWorld돋움체 Bold" panose="00000800000000000000" pitchFamily="2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C5A2400-E998-130D-D4C2-6880BC9313AE}"/>
                </a:ext>
              </a:extLst>
            </p:cNvPr>
            <p:cNvSpPr txBox="1"/>
            <p:nvPr/>
          </p:nvSpPr>
          <p:spPr>
            <a:xfrm>
              <a:off x="7850247" y="6594514"/>
              <a:ext cx="1578655" cy="365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399"/>
                </a:spcBef>
                <a:buSzPts val="1050"/>
              </a:pPr>
              <a:r>
                <a:rPr lang="en-US" altLang="ko-KR" sz="800" spc="-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T.  </a:t>
              </a: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02-3477-8695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00000"/>
                </a:lnSpc>
                <a:spcBef>
                  <a:spcPts val="399"/>
                </a:spcBef>
                <a:buSzPts val="1050"/>
              </a:pP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E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 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hlinkClick r:id="rId7"/>
                </a:rPr>
                <a:t>tekoo@law-lin.com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DD113AD-A030-2B1E-C8D7-D36B7DCE7F84}"/>
              </a:ext>
            </a:extLst>
          </p:cNvPr>
          <p:cNvGrpSpPr/>
          <p:nvPr/>
        </p:nvGrpSpPr>
        <p:grpSpPr>
          <a:xfrm>
            <a:off x="5523900" y="7917401"/>
            <a:ext cx="1642217" cy="707865"/>
            <a:chOff x="7746587" y="6251877"/>
            <a:chExt cx="1881013" cy="707865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48D5A74-2EFA-3D5E-C1C2-627C928E1CA6}"/>
                </a:ext>
              </a:extLst>
            </p:cNvPr>
            <p:cNvSpPr/>
            <p:nvPr/>
          </p:nvSpPr>
          <p:spPr>
            <a:xfrm>
              <a:off x="7746587" y="6251877"/>
              <a:ext cx="1881013" cy="33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50" b="1" spc="-100" dirty="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1100" b="1" spc="-100" dirty="0" err="1">
                  <a:ln>
                    <a:solidFill>
                      <a:srgbClr val="D9D9D9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서보미</a:t>
              </a:r>
              <a:r>
                <a:rPr lang="ko-KR" altLang="en-US" sz="1200" b="1" spc="-100" dirty="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900" b="1" spc="-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변호사</a:t>
              </a:r>
              <a:r>
                <a:rPr lang="ko-KR" altLang="en-US" sz="1050" spc="-100" dirty="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 </a:t>
              </a:r>
              <a:endParaRPr lang="ko-KR" altLang="en-US" sz="1050" spc="-100" dirty="0">
                <a:solidFill>
                  <a:srgbClr val="0C455A"/>
                </a:solidFill>
                <a:latin typeface="+mn-ea"/>
                <a:cs typeface="KoPubWorld돋움체 Bold" panose="00000800000000000000" pitchFamily="2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E2B52FE-52B8-E874-BDD4-69642899FDFE}"/>
                </a:ext>
              </a:extLst>
            </p:cNvPr>
            <p:cNvSpPr txBox="1"/>
            <p:nvPr/>
          </p:nvSpPr>
          <p:spPr>
            <a:xfrm>
              <a:off x="7850249" y="6594514"/>
              <a:ext cx="1578655" cy="365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399"/>
                </a:spcBef>
                <a:buSzPts val="1050"/>
              </a:pPr>
              <a:r>
                <a:rPr lang="en-US" altLang="ko-KR" sz="800" spc="-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T.  </a:t>
              </a: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02-3477-8695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00000"/>
                </a:lnSpc>
                <a:spcBef>
                  <a:spcPts val="399"/>
                </a:spcBef>
                <a:buSzPts val="1050"/>
              </a:pP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E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 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hlinkClick r:id="rId8"/>
                </a:rPr>
                <a:t>bmseo@law-lin.com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99BF23A-4D17-D67A-7232-E87860D40EEF}"/>
              </a:ext>
            </a:extLst>
          </p:cNvPr>
          <p:cNvGrpSpPr/>
          <p:nvPr/>
        </p:nvGrpSpPr>
        <p:grpSpPr>
          <a:xfrm>
            <a:off x="5523900" y="8674281"/>
            <a:ext cx="1642217" cy="707865"/>
            <a:chOff x="7746587" y="6251877"/>
            <a:chExt cx="1881013" cy="707865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91516D2F-45CB-1376-45E1-08788450C6AD}"/>
                </a:ext>
              </a:extLst>
            </p:cNvPr>
            <p:cNvSpPr/>
            <p:nvPr/>
          </p:nvSpPr>
          <p:spPr>
            <a:xfrm>
              <a:off x="7746587" y="6251877"/>
              <a:ext cx="1881013" cy="3336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050" b="1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1100" b="1" spc="-100">
                  <a:ln>
                    <a:solidFill>
                      <a:srgbClr val="D9D9D9">
                        <a:alpha val="0"/>
                      </a:srgb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유창하</a:t>
              </a:r>
              <a:r>
                <a:rPr lang="ko-KR" altLang="en-US" sz="1200" b="1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</a:t>
              </a:r>
              <a:r>
                <a:rPr lang="ko-KR" altLang="en-US" sz="900" b="1" spc="-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외국변호사</a:t>
              </a:r>
              <a:r>
                <a:rPr lang="ko-KR" altLang="en-US" sz="1050" spc="-100">
                  <a:solidFill>
                    <a:srgbClr val="0C455A"/>
                  </a:solidFill>
                  <a:latin typeface="+mn-ea"/>
                  <a:cs typeface="KoPubWorld돋움체 Bold" panose="00000800000000000000" pitchFamily="2" charset="-127"/>
                  <a:sym typeface="Arial"/>
                </a:rPr>
                <a:t>  </a:t>
              </a:r>
              <a:endParaRPr lang="ko-KR" altLang="en-US" sz="1050" spc="-100" dirty="0">
                <a:solidFill>
                  <a:srgbClr val="0C455A"/>
                </a:solidFill>
                <a:latin typeface="+mn-ea"/>
                <a:cs typeface="KoPubWorld돋움체 Bold" panose="00000800000000000000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D362F6-CFC0-8830-FE31-F196F0039D72}"/>
                </a:ext>
              </a:extLst>
            </p:cNvPr>
            <p:cNvSpPr txBox="1"/>
            <p:nvPr/>
          </p:nvSpPr>
          <p:spPr>
            <a:xfrm>
              <a:off x="7850249" y="6594514"/>
              <a:ext cx="1578655" cy="365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399"/>
                </a:spcBef>
                <a:buSzPts val="1050"/>
              </a:pPr>
              <a:r>
                <a:rPr lang="en-US" altLang="ko-KR" sz="800" spc="-1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T.  </a:t>
              </a: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02-3477-8695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>
                <a:lnSpc>
                  <a:spcPct val="100000"/>
                </a:lnSpc>
                <a:spcBef>
                  <a:spcPts val="399"/>
                </a:spcBef>
                <a:buSzPts val="1050"/>
              </a:pPr>
              <a:r>
                <a:rPr lang="en-US" altLang="ko-KR" sz="800" dirty="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E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latin typeface="맑은 고딕" panose="020B0503020000020004" pitchFamily="50" charset="-127"/>
                </a:rPr>
                <a:t> 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  <a:hlinkClick r:id="rId9"/>
                </a:rPr>
                <a:t>chyoo@law-lin.com</a:t>
              </a:r>
              <a:r>
                <a:rPr lang="en-US" altLang="ko-KR" sz="800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0B46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endParaRPr lang="en-US" altLang="ko-KR" sz="800" dirty="0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rgbClr val="0B46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9FC34275-0462-10AE-64F8-CDE187847F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036891"/>
              </p:ext>
            </p:extLst>
          </p:nvPr>
        </p:nvGraphicFramePr>
        <p:xfrm>
          <a:off x="549293" y="6965801"/>
          <a:ext cx="4947832" cy="2270987"/>
        </p:xfrm>
        <a:graphic>
          <a:graphicData uri="http://schemas.openxmlformats.org/drawingml/2006/table">
            <a:tbl>
              <a:tblPr/>
              <a:tblGrid>
                <a:gridCol w="1146157">
                  <a:extLst>
                    <a:ext uri="{9D8B030D-6E8A-4147-A177-3AD203B41FA5}">
                      <a16:colId xmlns:a16="http://schemas.microsoft.com/office/drawing/2014/main" val="3916755113"/>
                    </a:ext>
                  </a:extLst>
                </a:gridCol>
                <a:gridCol w="3801675">
                  <a:extLst>
                    <a:ext uri="{9D8B030D-6E8A-4147-A177-3AD203B41FA5}">
                      <a16:colId xmlns:a16="http://schemas.microsoft.com/office/drawing/2014/main" val="2465502629"/>
                    </a:ext>
                  </a:extLst>
                </a:gridCol>
              </a:tblGrid>
              <a:tr h="2589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구분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주요 내용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670329"/>
                  </a:ext>
                </a:extLst>
              </a:tr>
              <a:tr h="418005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46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5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 신설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「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의료법」에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따른 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비대면진료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중개업자를 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한약업사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및 의약품 도매상 허가의 결격사유에 추가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2573430"/>
                  </a:ext>
                </a:extLst>
              </a:tr>
              <a:tr h="418005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47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8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항 신설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의약품 도매상이 특수한 관계에 있는 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비대면진료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중개업자와 이용계약을 체결한 약국에 직접 또는 다른 의약품 도매상을 통하여 의약품을 판매하는 것을 금지함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1992081"/>
                  </a:ext>
                </a:extLst>
              </a:tr>
              <a:tr h="446542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95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1</a:t>
                      </a: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항제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8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 </a:t>
                      </a:r>
                      <a:endParaRPr lang="en-US" altLang="ko-KR" sz="90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개정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47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8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항을 위반한 의약품 도매상에게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1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년 이하의 징역 또는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1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천만원 이하의 벌금을 부과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(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종전 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95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1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항제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8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호는 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47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7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항까지만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인용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endParaRPr lang="ko-KR" altLang="en-US" sz="900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3716526"/>
                  </a:ext>
                </a:extLst>
              </a:tr>
              <a:tr h="269791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공포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2026. 9. 15.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법률 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21937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(2026. 8. 20.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국회 본회의 통과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endParaRPr lang="ko-KR" altLang="en-US" sz="900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457427"/>
                  </a:ext>
                </a:extLst>
              </a:tr>
              <a:tr h="258929"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시행일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algn="just" latinLnBrk="1">
                        <a:lnSpc>
                          <a:spcPct val="120000"/>
                        </a:lnSpc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2027. 9. 16.(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공포 후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1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년이 경과한 날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endParaRPr lang="ko-KR" altLang="en-US" sz="900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4924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496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55410546-9EC2-4417-3D45-2A55EFDEFA15}"/>
              </a:ext>
            </a:extLst>
          </p:cNvPr>
          <p:cNvGrpSpPr/>
          <p:nvPr/>
        </p:nvGrpSpPr>
        <p:grpSpPr>
          <a:xfrm>
            <a:off x="-332766" y="9291268"/>
            <a:ext cx="7728782" cy="616692"/>
            <a:chOff x="-351819" y="27510015"/>
            <a:chExt cx="7728783" cy="61669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B1FD0FF-6E25-D947-4FEA-7CD40549A7E7}"/>
                </a:ext>
              </a:extLst>
            </p:cNvPr>
            <p:cNvSpPr/>
            <p:nvPr/>
          </p:nvSpPr>
          <p:spPr>
            <a:xfrm>
              <a:off x="-17641" y="27514468"/>
              <a:ext cx="6858000" cy="61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Google Shape;763;p21">
              <a:extLst>
                <a:ext uri="{FF2B5EF4-FFF2-40B4-BE49-F238E27FC236}">
                  <a16:creationId xmlns:a16="http://schemas.microsoft.com/office/drawing/2014/main" id="{89A84A19-F055-3239-527D-B9D2196B35FD}"/>
                </a:ext>
              </a:extLst>
            </p:cNvPr>
            <p:cNvSpPr/>
            <p:nvPr/>
          </p:nvSpPr>
          <p:spPr>
            <a:xfrm>
              <a:off x="-351819" y="27510015"/>
              <a:ext cx="7728783" cy="56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6" tIns="45701" rIns="91426" bIns="45701" anchor="ctr" anchorCtr="0">
              <a:noAutofit/>
            </a:bodyPr>
            <a:lstStyle/>
            <a:p>
              <a:pPr algn="ctr">
                <a:lnSpc>
                  <a:spcPct val="150000"/>
                </a:lnSpc>
                <a:spcBef>
                  <a:spcPts val="99"/>
                </a:spcBef>
                <a:buClr>
                  <a:srgbClr val="262626"/>
                </a:buClr>
                <a:buSzPts val="700"/>
              </a:pP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서울특별시 서초구 서초중앙로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24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길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10,13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(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서초동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 316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타워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)  | 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Tel: 02-3477-8695  |  Fax: 02-3477-8694</a:t>
              </a:r>
              <a:endParaRPr sz="699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  <a:p>
              <a:pPr algn="ctr">
                <a:lnSpc>
                  <a:spcPct val="150000"/>
                </a:lnSpc>
                <a:buClr>
                  <a:srgbClr val="262626"/>
                </a:buClr>
                <a:buSzPts val="700"/>
              </a:pP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E-mail: lin@law-lin.com  |  © 2017 LIN. All Rights Reserved.</a:t>
              </a:r>
              <a:endParaRPr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</p:txBody>
        </p: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C0968198-FAF2-41C6-F60E-294F97954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79" y="651097"/>
            <a:ext cx="1150027" cy="293144"/>
          </a:xfrm>
          <a:prstGeom prst="rect">
            <a:avLst/>
          </a:prstGeom>
        </p:spPr>
      </p:pic>
      <p:sp>
        <p:nvSpPr>
          <p:cNvPr id="40" name="직사각형 29">
            <a:extLst>
              <a:ext uri="{FF2B5EF4-FFF2-40B4-BE49-F238E27FC236}">
                <a16:creationId xmlns:a16="http://schemas.microsoft.com/office/drawing/2014/main" id="{FAD63E43-4F6C-331A-424C-6A9B92CEC5C2}"/>
              </a:ext>
            </a:extLst>
          </p:cNvPr>
          <p:cNvSpPr>
            <a:spLocks/>
          </p:cNvSpPr>
          <p:nvPr/>
        </p:nvSpPr>
        <p:spPr>
          <a:xfrm>
            <a:off x="3548" y="1083242"/>
            <a:ext cx="6865701" cy="36000"/>
          </a:xfrm>
          <a:prstGeom prst="rect">
            <a:avLst/>
          </a:prstGeom>
          <a:gradFill>
            <a:gsLst>
              <a:gs pos="100000">
                <a:srgbClr val="0B465D"/>
              </a:gs>
              <a:gs pos="0">
                <a:srgbClr val="E4EBED"/>
              </a:gs>
              <a:gs pos="0">
                <a:srgbClr val="C8D6DB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bIns="18000" rtlCol="0" anchor="b" anchorCtr="0"/>
          <a:lstStyle/>
          <a:p>
            <a:pPr>
              <a:lnSpc>
                <a:spcPct val="115000"/>
              </a:lnSpc>
              <a:buSzPts val="1100"/>
            </a:pPr>
            <a:endParaRPr lang="ko-KR" altLang="en-US" sz="2001" b="1" spc="-99">
              <a:solidFill>
                <a:srgbClr val="0C455A"/>
              </a:solidFill>
              <a:latin typeface="+mn-ea"/>
              <a:cs typeface="KoPubWorld돋움체 Bold" panose="00000800000000000000" pitchFamily="2" charset="-127"/>
              <a:sym typeface="Times"/>
            </a:endParaRPr>
          </a:p>
        </p:txBody>
      </p:sp>
      <p:pic>
        <p:nvPicPr>
          <p:cNvPr id="42" name="그림 41" descr="폰트, 그래픽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9547CE03-639B-9348-067D-8BEC2FE50C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46"/>
          <a:stretch/>
        </p:blipFill>
        <p:spPr>
          <a:xfrm>
            <a:off x="436929" y="9432366"/>
            <a:ext cx="373812" cy="33895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0CDC49A1-6C81-B480-05FC-BC5C6B08E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584EA-86B1-4C19-A901-163B5B471DC2}"/>
              </a:ext>
            </a:extLst>
          </p:cNvPr>
          <p:cNvSpPr txBox="1"/>
          <p:nvPr/>
        </p:nvSpPr>
        <p:spPr>
          <a:xfrm>
            <a:off x="626400" y="1402100"/>
            <a:ext cx="5555719" cy="76554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00" algn="just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개정 약사법은 ‘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중개업자’의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개념을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2026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12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24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일 시행되는 개정 의료법에서 인용하고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개정 의료법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34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조의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은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중개매체를 제공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운영하려는 자에게 보건복지부장관에 대한 신고 의무를 부과하면서 신고한 자를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'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중개업자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로 정의하고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가입자 수가 일정 규모 이상인 경우 등에는 인증 신청 의무를 부과합니다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이어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34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조의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9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는 중개업자에게 ①의료인의 의료적 판단에 개입하는 행위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②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의료서비스 및 의약품을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오남용하도록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조장하는 행위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③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약사법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24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2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항에 따른 담합 행위를 알선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유인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사주하는 행위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④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환자 또는 처방전을 가진 자를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의료기관등에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소개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알선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유인하는 대가로 경제적 이익을 요구하거나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의료기관등으로부터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받는 행위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⑤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환자 등에게 특정 의료기관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약국 또는 의약품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의료기기 등을 추천하거나 선택하도록 유도하는 행위를 금지합니다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⑤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는 환자의 요구에 따라 지역 내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의료기관등의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명칭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소재지 등을 종합하여 안내하는 행위를 제외하고 있어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중개매체의 검색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추천 기능을 어떻게 설계할 것인지가 실무상 쟁점이 될 수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개정 의료법이 중개업자의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행위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를 규율한다면 개정 약사법은 중개업자와 의약품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유통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'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사이의 구조적인 연결을 규율하는 것으로 이해할 수 있으며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시행 시점상 개정 의료법에 따른 행위규제가 개정 약사법에 따른 유통규제보다 약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9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개월 먼저 적용됩니다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</a:p>
          <a:p>
            <a:pPr marL="1800" algn="just">
              <a:lnSpc>
                <a:spcPct val="150000"/>
              </a:lnSpc>
              <a:defRPr/>
            </a:pPr>
            <a:endParaRPr lang="en-US" altLang="ko-KR" sz="40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Arial" panose="020B0604020202020204" pitchFamily="34" charset="0"/>
            </a:endParaRPr>
          </a:p>
          <a:p>
            <a:pPr marL="1800" algn="just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srgbClr val="0B465D"/>
              </a:solidFill>
              <a:latin typeface="+mn-ea"/>
              <a:cs typeface="+mn-lt"/>
            </a:endParaRPr>
          </a:p>
          <a:p>
            <a:pPr marL="1800" algn="just">
              <a:lnSpc>
                <a:spcPct val="150000"/>
              </a:lnSpc>
              <a:defRPr/>
            </a:pP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2. 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제</a:t>
            </a: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46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조제</a:t>
            </a: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5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호 </a:t>
            </a: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— 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도매상 허가 결격사유에 </a:t>
            </a:r>
            <a:r>
              <a:rPr lang="ko-KR" altLang="en-US" sz="1400" b="1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비대면진료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 중개업자 추가</a:t>
            </a:r>
            <a:endParaRPr lang="en-US" altLang="ko-KR" sz="140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srgbClr val="0B465D"/>
              </a:solidFill>
              <a:latin typeface="+mn-ea"/>
              <a:cs typeface="+mn-lt"/>
            </a:endParaRPr>
          </a:p>
          <a:p>
            <a:pPr marL="1800" algn="just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Arial" panose="020B0604020202020204" pitchFamily="34" charset="0"/>
            </a:endParaRPr>
          </a:p>
          <a:p>
            <a:pPr marL="1800" algn="just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현행 약사법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46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조는 의료기관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개설자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(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법인인 경우 임원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직원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)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와 약국개설자를 의약품 도매상 허가의 결격사유로 두고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이는 의약품 유통과정에서 의료기관 등과 도매상 간의 부당한 유착관계를 차단하기 위한 것으로 처방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조제 단계의 주체가 유통을 겸영할 때 생길 수 있는 이해충돌을 차단하는 구조로 이해할 수 있으며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이번 개정은 이를 환자와 의료기관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약국을 연결하는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중개업자에게까지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확장한 것으로 평가됩니다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</a:t>
            </a:r>
            <a:r>
              <a:rPr lang="en-US" altLang="ko-KR" sz="1050" spc="-80" baseline="3000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1) 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실무상 검토해야 할 사항은 다음과 같습니다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</a:p>
          <a:p>
            <a:pPr marL="1800" algn="just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Arial" panose="020B0604020202020204" pitchFamily="34" charset="0"/>
            </a:endParaRPr>
          </a:p>
          <a:p>
            <a:pPr marL="173250" indent="-171450" algn="just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기존 허가 보유 사업자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: 2027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9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16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일 이후 중개업자는 도매상 허가를 새로 받을 수 없습니다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기존 허가를 계속 보유할 수 있는지에 관해서는 명시적인 규정이 없고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개정법 부칙도 시행일 조항만 두었을 뿐 경과조치를 두지 않았습니다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다만 약국개설자를 의약품 도매상 허가 결격사유에 추가한 과거 개정 당시 기존 허가 보유자에게 결격사유를 해소할 것을 요구한 선례에 비추어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</a:t>
            </a:r>
            <a:r>
              <a:rPr lang="en-US" altLang="ko-KR" sz="1050" spc="-80" baseline="3000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2)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시행일 전인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2027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9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15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일까지 도매업의 분리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매각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정리를 마무리하는 것이 안전합니다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8749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F28B1-104B-4BA8-14E1-5294CA566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6C22F265-63E1-4A35-FA25-8D1C68B40FB0}"/>
              </a:ext>
            </a:extLst>
          </p:cNvPr>
          <p:cNvGrpSpPr/>
          <p:nvPr/>
        </p:nvGrpSpPr>
        <p:grpSpPr>
          <a:xfrm>
            <a:off x="-332766" y="9291268"/>
            <a:ext cx="7728782" cy="616692"/>
            <a:chOff x="-351819" y="27510015"/>
            <a:chExt cx="7728783" cy="61669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B5F7FD6-AB64-BB87-1445-8C2CB9B68348}"/>
                </a:ext>
              </a:extLst>
            </p:cNvPr>
            <p:cNvSpPr/>
            <p:nvPr/>
          </p:nvSpPr>
          <p:spPr>
            <a:xfrm>
              <a:off x="-17641" y="27514468"/>
              <a:ext cx="6858000" cy="61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Google Shape;763;p21">
              <a:extLst>
                <a:ext uri="{FF2B5EF4-FFF2-40B4-BE49-F238E27FC236}">
                  <a16:creationId xmlns:a16="http://schemas.microsoft.com/office/drawing/2014/main" id="{1458623D-1B03-EB12-3BA2-F5F39B01EDAA}"/>
                </a:ext>
              </a:extLst>
            </p:cNvPr>
            <p:cNvSpPr/>
            <p:nvPr/>
          </p:nvSpPr>
          <p:spPr>
            <a:xfrm>
              <a:off x="-351819" y="27510015"/>
              <a:ext cx="7728783" cy="56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6" tIns="45701" rIns="91426" bIns="45701" anchor="ctr" anchorCtr="0">
              <a:noAutofit/>
            </a:bodyPr>
            <a:lstStyle/>
            <a:p>
              <a:pPr algn="ctr">
                <a:lnSpc>
                  <a:spcPct val="150000"/>
                </a:lnSpc>
                <a:spcBef>
                  <a:spcPts val="99"/>
                </a:spcBef>
                <a:buClr>
                  <a:srgbClr val="262626"/>
                </a:buClr>
                <a:buSzPts val="700"/>
              </a:pP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서울특별시 서초구 서초중앙로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24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길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10,13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(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서초동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 316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타워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)  | 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Tel: 02-3477-8695  |  Fax: 02-3477-8694</a:t>
              </a:r>
              <a:endParaRPr sz="699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  <a:p>
              <a:pPr algn="ctr">
                <a:lnSpc>
                  <a:spcPct val="150000"/>
                </a:lnSpc>
                <a:buClr>
                  <a:srgbClr val="262626"/>
                </a:buClr>
                <a:buSzPts val="700"/>
              </a:pP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E-mail: lin@law-lin.com  |  © 2017 LIN. All Rights Reserved.</a:t>
              </a:r>
              <a:endParaRPr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</p:txBody>
        </p: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03CAB91B-6E35-914A-A119-69BAC6175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79" y="651097"/>
            <a:ext cx="1150027" cy="293144"/>
          </a:xfrm>
          <a:prstGeom prst="rect">
            <a:avLst/>
          </a:prstGeom>
        </p:spPr>
      </p:pic>
      <p:sp>
        <p:nvSpPr>
          <p:cNvPr id="40" name="직사각형 29">
            <a:extLst>
              <a:ext uri="{FF2B5EF4-FFF2-40B4-BE49-F238E27FC236}">
                <a16:creationId xmlns:a16="http://schemas.microsoft.com/office/drawing/2014/main" id="{9D0EA087-A563-4F13-669F-10A7F9CC7A8C}"/>
              </a:ext>
            </a:extLst>
          </p:cNvPr>
          <p:cNvSpPr>
            <a:spLocks/>
          </p:cNvSpPr>
          <p:nvPr/>
        </p:nvSpPr>
        <p:spPr>
          <a:xfrm>
            <a:off x="3548" y="1083242"/>
            <a:ext cx="6865701" cy="36000"/>
          </a:xfrm>
          <a:prstGeom prst="rect">
            <a:avLst/>
          </a:prstGeom>
          <a:gradFill>
            <a:gsLst>
              <a:gs pos="100000">
                <a:srgbClr val="0B465D"/>
              </a:gs>
              <a:gs pos="0">
                <a:srgbClr val="E4EBED"/>
              </a:gs>
              <a:gs pos="0">
                <a:srgbClr val="C8D6DB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bIns="18000" rtlCol="0" anchor="b" anchorCtr="0"/>
          <a:lstStyle/>
          <a:p>
            <a:pPr>
              <a:lnSpc>
                <a:spcPct val="115000"/>
              </a:lnSpc>
              <a:buSzPts val="1100"/>
            </a:pPr>
            <a:endParaRPr lang="ko-KR" altLang="en-US" sz="2001" b="1" spc="-99">
              <a:solidFill>
                <a:srgbClr val="0C455A"/>
              </a:solidFill>
              <a:latin typeface="+mn-ea"/>
              <a:cs typeface="KoPubWorld돋움체 Bold" panose="00000800000000000000" pitchFamily="2" charset="-127"/>
              <a:sym typeface="Times"/>
            </a:endParaRPr>
          </a:p>
        </p:txBody>
      </p:sp>
      <p:pic>
        <p:nvPicPr>
          <p:cNvPr id="42" name="그림 41" descr="폰트, 그래픽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E1A38067-9416-BA28-26A9-7FE7018977F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46"/>
          <a:stretch/>
        </p:blipFill>
        <p:spPr>
          <a:xfrm>
            <a:off x="436929" y="9432366"/>
            <a:ext cx="373812" cy="33895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E0CD76A-7C7F-CCA6-ABEA-0E7B25537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76950" y="8691391"/>
            <a:ext cx="438150" cy="527403"/>
          </a:xfrm>
        </p:spPr>
        <p:txBody>
          <a:bodyPr/>
          <a:lstStyle/>
          <a:p>
            <a:fld id="{BB23F74A-3AA1-44D8-A343-7F9D9409103C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FD9EE4-419D-26BC-3B9E-CE0CF3C9D333}"/>
              </a:ext>
            </a:extLst>
          </p:cNvPr>
          <p:cNvSpPr txBox="1"/>
          <p:nvPr/>
        </p:nvSpPr>
        <p:spPr>
          <a:xfrm>
            <a:off x="626400" y="1414800"/>
            <a:ext cx="5657782" cy="49893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 latinLnBrk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중개업자의 지위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: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개정 의료법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34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조의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항은 ‘제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항에 따라 신고한’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중개매체 제공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운영자를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중개업자로 정의하고 있어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신고 여부가 판단 기준이 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다만 같은 조는 신고의 요건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방법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절차는 보건복지부령에 위임하면서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10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폐업이나 신고 말소에 관한 규정을 두지 않아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지위 종료 여부를 어떻게 확인할 것인지가 문제될 수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60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3. 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제</a:t>
            </a: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47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조제</a:t>
            </a: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8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항 </a:t>
            </a: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— 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특수한 관계의 범위와 판매 제한의 구조</a:t>
            </a:r>
            <a:endParaRPr lang="ko-KR" altLang="en-US" sz="140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신설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47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항은 의약품 도매상을 의무 주체로 하여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‘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특수한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관계’에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있는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비대면진료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중개업자와 이용계약을 체결한 약국에 대한 직접 판매 및 다른 의약품 도매상을 통한 우회 판매 모두를 금지합니다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46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5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호는 중개업자 본인의 도매업 겸영을 허가 단계에서 막고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47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항은 도매상과 중개업자가 서로 다른 주체이면서 특수한 관계로 연결된 경우를 규율하는 구조입니다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ko-KR" altLang="en-US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가</a:t>
            </a:r>
            <a:r>
              <a:rPr lang="en-US" altLang="ko-KR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양방향으로 규정된 특수한 관계</a:t>
            </a:r>
          </a:p>
          <a:p>
            <a:pPr algn="just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항은 도매상의 특수관계인이 중개업자인 경우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(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1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)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와 중개업자의 특수관계인이 도매상인 경우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(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2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)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의 두 경우로 나누어 특수한 관계를 규정하고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두 호는 가목부터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아목까지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같은 구조를 두고 있고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판단의 기준점이 도매상인지 중개업자인지에 따라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바목과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아목의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 문언만 달라집니다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869A0C9-131C-D02E-1C8A-8926DBEA8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244287"/>
              </p:ext>
            </p:extLst>
          </p:nvPr>
        </p:nvGraphicFramePr>
        <p:xfrm>
          <a:off x="619125" y="5871214"/>
          <a:ext cx="5729254" cy="2632672"/>
        </p:xfrm>
        <a:graphic>
          <a:graphicData uri="http://schemas.openxmlformats.org/drawingml/2006/table">
            <a:tbl>
              <a:tblPr/>
              <a:tblGrid>
                <a:gridCol w="603261">
                  <a:extLst>
                    <a:ext uri="{9D8B030D-6E8A-4147-A177-3AD203B41FA5}">
                      <a16:colId xmlns:a16="http://schemas.microsoft.com/office/drawing/2014/main" val="4233176207"/>
                    </a:ext>
                  </a:extLst>
                </a:gridCol>
                <a:gridCol w="5125993">
                  <a:extLst>
                    <a:ext uri="{9D8B030D-6E8A-4147-A177-3AD203B41FA5}">
                      <a16:colId xmlns:a16="http://schemas.microsoft.com/office/drawing/2014/main" val="3936791591"/>
                    </a:ext>
                  </a:extLst>
                </a:gridCol>
              </a:tblGrid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구분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특수관계인의 범위</a:t>
                      </a:r>
                      <a:r>
                        <a:rPr 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(</a:t>
                      </a: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1</a:t>
                      </a: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호는 의약품 도매상 기준</a:t>
                      </a:r>
                      <a:r>
                        <a:rPr 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2</a:t>
                      </a: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호는 </a:t>
                      </a:r>
                      <a:r>
                        <a:rPr lang="ko-KR" altLang="en-US" sz="105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비대면진료</a:t>
                      </a:r>
                      <a:r>
                        <a:rPr lang="ko-KR" alt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 중개업자 기준</a:t>
                      </a:r>
                      <a:r>
                        <a:rPr lang="en-US" sz="105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endParaRPr lang="ko-KR" altLang="en-US" sz="105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3986276"/>
                  </a:ext>
                </a:extLst>
              </a:tr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가목</a:t>
                      </a:r>
                      <a:endParaRPr lang="ko-KR" altLang="en-US" sz="90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개인인 경우 그의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2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촌 이내의 친족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0298183"/>
                  </a:ext>
                </a:extLst>
              </a:tr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나목</a:t>
                      </a:r>
                      <a:endParaRPr lang="ko-KR" altLang="en-US" sz="90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법인인 경우 해당 법인의 임원 및 그의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2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촌 이내의 친족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991292"/>
                  </a:ext>
                </a:extLst>
              </a:tr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다목</a:t>
                      </a:r>
                      <a:endParaRPr lang="ko-KR" altLang="en-US" sz="90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법인인 경우 해당 법인을 사실상 지배하고 있는 자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3292700"/>
                  </a:ext>
                </a:extLst>
              </a:tr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라목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다목의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특수관계인이 법인인 경우 해당 법인의 임원 및 해당 법인을 사실상 지배하고 있는 자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691005"/>
                  </a:ext>
                </a:extLst>
              </a:tr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마목</a:t>
                      </a:r>
                      <a:endParaRPr lang="ko-KR" altLang="en-US" sz="90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다목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라목의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특수관계인이 개인인 경우 그의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2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촌 이내의 친족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7541426"/>
                  </a:ext>
                </a:extLst>
              </a:tr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바목</a:t>
                      </a:r>
                      <a:endParaRPr lang="ko-KR" altLang="en-US" sz="90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1</a:t>
                      </a:r>
                      <a:r>
                        <a:rPr lang="ko-KR" altLang="en-US" sz="900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호는 의약품 도매상을</a:t>
                      </a:r>
                      <a:r>
                        <a:rPr lang="en-US" sz="900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2</a:t>
                      </a:r>
                      <a:r>
                        <a:rPr lang="ko-KR" altLang="en-US" sz="900" kern="1200" spc="-8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호는 법인인 비대면진료 중개업자를 사실상 지배하고 있는 법인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352785"/>
                  </a:ext>
                </a:extLst>
              </a:tr>
              <a:tr h="237203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사목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해당 호의 특수관계인이 사실상 지배하고 있는 법인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082350"/>
                  </a:ext>
                </a:extLst>
              </a:tr>
              <a:tr h="532887">
                <a:tc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아목</a:t>
                      </a:r>
                      <a:endParaRPr lang="ko-KR" altLang="en-US" sz="900" b="1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1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호는 의약품 도매상 및 해당 호의 특수관계인의 사용인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2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호는 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비대면진료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중개업자 또는 해당 호의 특수관계인의 사용인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(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사용인은 법인의 경우 임원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개인의 경우 상업사용인 및 고용계약에 의한 피용인을 말함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endParaRPr lang="ko-KR" altLang="en-US" sz="900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308762"/>
                  </a:ext>
                </a:extLst>
              </a:tr>
            </a:tbl>
          </a:graphicData>
        </a:graphic>
      </p:graphicFrame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52DB61C-0DF7-9CA1-4184-A18CCC0F517B}"/>
              </a:ext>
            </a:extLst>
          </p:cNvPr>
          <p:cNvCxnSpPr/>
          <p:nvPr/>
        </p:nvCxnSpPr>
        <p:spPr>
          <a:xfrm>
            <a:off x="561975" y="8880475"/>
            <a:ext cx="1847850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383F5B2-F359-20B6-8CED-46C8B95F2071}"/>
              </a:ext>
            </a:extLst>
          </p:cNvPr>
          <p:cNvSpPr txBox="1"/>
          <p:nvPr/>
        </p:nvSpPr>
        <p:spPr>
          <a:xfrm>
            <a:off x="497778" y="8888590"/>
            <a:ext cx="57864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1) 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다만 제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5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호는 중개업자 자체만을 규정하고 있어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법인인 경우 임원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직원까지 포함되는 것으로 명시한 제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3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호에 비해 결격의 인적 범위는 더 좁은 것으로 해석됩니다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2) 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보건복지부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「의약품도매상 거래제한 규정 등 신설」 보도자료 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(2012. 6. 8.). 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약국개설자를 의약품 도매상 허가 결격사유에 추가한 개정 약사법의 시행을 알리면서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기존에 약국개설자가 의약품 도매상 등의 허가를 받은 경우에는 결격사유를 해소해야 하고 그렇지 않은 경우 행정처분이 따른다고 밝히고 있습니다</a:t>
            </a:r>
            <a:r>
              <a:rPr lang="en-US" altLang="ko-KR" sz="50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en-US" altLang="ko-KR" sz="500" dirty="0">
                <a:hlinkClick r:id="rId4"/>
              </a:rPr>
              <a:t>https://www.mohw.go.kr/board.es?mid=a10503010300&amp;bid=0027&amp;act=view&amp;list_no=272642</a:t>
            </a:r>
            <a:r>
              <a:rPr lang="en-US" altLang="ko-KR" sz="500" dirty="0"/>
              <a:t>  </a:t>
            </a:r>
            <a:endParaRPr lang="ko-KR" altLang="en-US" sz="500" dirty="0"/>
          </a:p>
        </p:txBody>
      </p:sp>
    </p:spTree>
    <p:extLst>
      <p:ext uri="{BB962C8B-B14F-4D97-AF65-F5344CB8AC3E}">
        <p14:creationId xmlns:p14="http://schemas.microsoft.com/office/powerpoint/2010/main" val="959309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5C087-2C68-B470-4549-342579D1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C37CBB26-D666-B182-1FAD-701F4143C874}"/>
              </a:ext>
            </a:extLst>
          </p:cNvPr>
          <p:cNvGrpSpPr/>
          <p:nvPr/>
        </p:nvGrpSpPr>
        <p:grpSpPr>
          <a:xfrm>
            <a:off x="-332766" y="9291268"/>
            <a:ext cx="7728782" cy="616692"/>
            <a:chOff x="-351819" y="27510015"/>
            <a:chExt cx="7728783" cy="61669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62F396F-4DBF-F4EC-3589-9D94C3901435}"/>
                </a:ext>
              </a:extLst>
            </p:cNvPr>
            <p:cNvSpPr/>
            <p:nvPr/>
          </p:nvSpPr>
          <p:spPr>
            <a:xfrm>
              <a:off x="-17641" y="27514468"/>
              <a:ext cx="6858000" cy="61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Google Shape;763;p21">
              <a:extLst>
                <a:ext uri="{FF2B5EF4-FFF2-40B4-BE49-F238E27FC236}">
                  <a16:creationId xmlns:a16="http://schemas.microsoft.com/office/drawing/2014/main" id="{71B35B24-B340-D86B-6025-30779C01A1FB}"/>
                </a:ext>
              </a:extLst>
            </p:cNvPr>
            <p:cNvSpPr/>
            <p:nvPr/>
          </p:nvSpPr>
          <p:spPr>
            <a:xfrm>
              <a:off x="-351819" y="27510015"/>
              <a:ext cx="7728783" cy="56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6" tIns="45701" rIns="91426" bIns="45701" anchor="ctr" anchorCtr="0">
              <a:noAutofit/>
            </a:bodyPr>
            <a:lstStyle/>
            <a:p>
              <a:pPr algn="ctr">
                <a:lnSpc>
                  <a:spcPct val="150000"/>
                </a:lnSpc>
                <a:spcBef>
                  <a:spcPts val="99"/>
                </a:spcBef>
                <a:buClr>
                  <a:srgbClr val="262626"/>
                </a:buClr>
                <a:buSzPts val="700"/>
              </a:pP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서울특별시 서초구 서초중앙로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24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길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10,13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(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서초동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 316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타워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)  | 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Tel: 02-3477-8695  |  Fax: 02-3477-8694</a:t>
              </a:r>
              <a:endParaRPr sz="699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  <a:p>
              <a:pPr algn="ctr">
                <a:lnSpc>
                  <a:spcPct val="150000"/>
                </a:lnSpc>
                <a:buClr>
                  <a:srgbClr val="262626"/>
                </a:buClr>
                <a:buSzPts val="700"/>
              </a:pP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E-mail: lin@law-lin.com  |  © 2017 LIN. All Rights Reserved.</a:t>
              </a:r>
              <a:endParaRPr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</p:txBody>
        </p: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BB383BFC-CBBD-A73B-F0F2-A16EAF8DE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79" y="651097"/>
            <a:ext cx="1150027" cy="293144"/>
          </a:xfrm>
          <a:prstGeom prst="rect">
            <a:avLst/>
          </a:prstGeom>
        </p:spPr>
      </p:pic>
      <p:sp>
        <p:nvSpPr>
          <p:cNvPr id="40" name="직사각형 29">
            <a:extLst>
              <a:ext uri="{FF2B5EF4-FFF2-40B4-BE49-F238E27FC236}">
                <a16:creationId xmlns:a16="http://schemas.microsoft.com/office/drawing/2014/main" id="{6908B249-BD9A-3FA9-930F-7F7303830E62}"/>
              </a:ext>
            </a:extLst>
          </p:cNvPr>
          <p:cNvSpPr>
            <a:spLocks/>
          </p:cNvSpPr>
          <p:nvPr/>
        </p:nvSpPr>
        <p:spPr>
          <a:xfrm>
            <a:off x="3548" y="1083242"/>
            <a:ext cx="6865701" cy="36000"/>
          </a:xfrm>
          <a:prstGeom prst="rect">
            <a:avLst/>
          </a:prstGeom>
          <a:gradFill>
            <a:gsLst>
              <a:gs pos="100000">
                <a:srgbClr val="0B465D"/>
              </a:gs>
              <a:gs pos="0">
                <a:srgbClr val="E4EBED"/>
              </a:gs>
              <a:gs pos="0">
                <a:srgbClr val="C8D6DB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bIns="18000" rtlCol="0" anchor="b" anchorCtr="0"/>
          <a:lstStyle/>
          <a:p>
            <a:pPr>
              <a:lnSpc>
                <a:spcPct val="115000"/>
              </a:lnSpc>
              <a:buSzPts val="1100"/>
            </a:pPr>
            <a:endParaRPr lang="ko-KR" altLang="en-US" sz="2001" b="1" spc="-99">
              <a:solidFill>
                <a:srgbClr val="0C455A"/>
              </a:solidFill>
              <a:latin typeface="+mn-ea"/>
              <a:cs typeface="KoPubWorld돋움체 Bold" panose="00000800000000000000" pitchFamily="2" charset="-127"/>
              <a:sym typeface="Times"/>
            </a:endParaRPr>
          </a:p>
        </p:txBody>
      </p:sp>
      <p:pic>
        <p:nvPicPr>
          <p:cNvPr id="42" name="그림 41" descr="폰트, 그래픽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2C01127A-0DB6-01CB-751A-C5797BA28D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46"/>
          <a:stretch/>
        </p:blipFill>
        <p:spPr>
          <a:xfrm>
            <a:off x="436929" y="9432366"/>
            <a:ext cx="373812" cy="33895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6C9EB728-E9F1-F638-6D32-A294A279C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B9DB32-0894-1024-F080-366CACA77FCB}"/>
              </a:ext>
            </a:extLst>
          </p:cNvPr>
          <p:cNvSpPr txBox="1"/>
          <p:nvPr/>
        </p:nvSpPr>
        <p:spPr>
          <a:xfrm>
            <a:off x="626400" y="1414800"/>
            <a:ext cx="5647400" cy="78170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실무상 주목할 점은 세 가지입니다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첫째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항은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사실상 지배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에 대한 별도의 정의를 하지 않았으나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7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다목이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이를 총출연금액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총발행주식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총출자지분의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100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분의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50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을 초과하여 출연 또는 소유하는 자 및 임원 구성이나 사업운영 등에 대하여 지배적인 영향력을 행사하는 자로 정의하면서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이하 같다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고 규정하고 있으므로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같은 조에 신설된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항에도 그대로 적용됩니다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지분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50%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초과라는 형식적인 기준뿐만 아니라 지배적인 영향력이라는 실질적인 기준이 함께 적용되므로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과반 미만의 지분을 소유한 경우라도 이사 지명권이나 경영상 중요한 사항에 대한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동의권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등을 통해 특수관계가 인정될 수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같은 방식으로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7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아목이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정한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사용인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의 범위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법인은 임원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개인은 상업사용인 및 고용계약에 의한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피용인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이하 이 조에서 같다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는 문언에 따라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항에 적용됩니다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둘째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다목과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바목은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도매상 또는 중개업자를 사실상 지배하는 자와 법인을 특수관계인으로 포함하고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사목은 다시 같은 호의 특수관계인이 사실상 지배하는 법인까지 포함합니다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그 결과 도매상과 중개업자가 공통의 모회사나 지배주주를 둔 경우 그 중개업자는 도매상의 특수관계인에 해당하게 되어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도매상과 중개업자 사이에 직접적인 지분 관계가 없다는 사정만으로 판매 제한 규정의 적용 대상에서 벗어난다고 보기는 어렵습니다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셋째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의료기관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약국에 대한 판매를 제한하는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항은 단서에서 한약을 적용 대상에서 제외하고 있으나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신설된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항에는 같은 단서가 없습니다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한약을 취급하는 도매상도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항의 적용을 받는 것으로 읽히므로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취급 품목을 이유로 검토를 생략해서는 안 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나</a:t>
            </a:r>
            <a:r>
              <a:rPr lang="en-US" altLang="ko-KR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3</a:t>
            </a:r>
            <a:r>
              <a:rPr lang="ko-KR" altLang="en-US" sz="105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자 의약품 도매상 경유 차단</a:t>
            </a: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항은 특수관계인에게 직접 판매하는 것뿐만 아니라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다른 의약품 도매상을 통하여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판매하는 것도 금지하고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이는 중간에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3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의 도매상을 두어 거래 단계를 하나 더 거치더라도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결과적으로 해당 약국에 의약품이 공급될 경우 판매가 제한된다는 의미로 이해됩니다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다만 어떤 경우에 다른 도매상을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‘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통</a:t>
            </a:r>
            <a:b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</a:b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013E9384-6727-272A-6ACE-BD347F2BF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840055"/>
              </p:ext>
            </p:extLst>
          </p:nvPr>
        </p:nvGraphicFramePr>
        <p:xfrm>
          <a:off x="1417075" y="5334469"/>
          <a:ext cx="4294730" cy="2247433"/>
        </p:xfrm>
        <a:graphic>
          <a:graphicData uri="http://schemas.openxmlformats.org/drawingml/2006/table">
            <a:tbl>
              <a:tblPr firstRow="1" firstCol="1" bandRow="1"/>
              <a:tblGrid>
                <a:gridCol w="834820">
                  <a:extLst>
                    <a:ext uri="{9D8B030D-6E8A-4147-A177-3AD203B41FA5}">
                      <a16:colId xmlns:a16="http://schemas.microsoft.com/office/drawing/2014/main" val="3919619947"/>
                    </a:ext>
                  </a:extLst>
                </a:gridCol>
                <a:gridCol w="834820">
                  <a:extLst>
                    <a:ext uri="{9D8B030D-6E8A-4147-A177-3AD203B41FA5}">
                      <a16:colId xmlns:a16="http://schemas.microsoft.com/office/drawing/2014/main" val="1084060373"/>
                    </a:ext>
                  </a:extLst>
                </a:gridCol>
                <a:gridCol w="834820">
                  <a:extLst>
                    <a:ext uri="{9D8B030D-6E8A-4147-A177-3AD203B41FA5}">
                      <a16:colId xmlns:a16="http://schemas.microsoft.com/office/drawing/2014/main" val="158356528"/>
                    </a:ext>
                  </a:extLst>
                </a:gridCol>
                <a:gridCol w="955450">
                  <a:extLst>
                    <a:ext uri="{9D8B030D-6E8A-4147-A177-3AD203B41FA5}">
                      <a16:colId xmlns:a16="http://schemas.microsoft.com/office/drawing/2014/main" val="1991843463"/>
                    </a:ext>
                  </a:extLst>
                </a:gridCol>
                <a:gridCol w="834820">
                  <a:extLst>
                    <a:ext uri="{9D8B030D-6E8A-4147-A177-3AD203B41FA5}">
                      <a16:colId xmlns:a16="http://schemas.microsoft.com/office/drawing/2014/main" val="3601413470"/>
                    </a:ext>
                  </a:extLst>
                </a:gridCol>
              </a:tblGrid>
              <a:tr h="449916"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8000"/>
                        </a:lnSpc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A 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모회사</a:t>
                      </a:r>
                    </a:p>
                    <a:p>
                      <a:pPr marL="0" algn="ctr" defTabSz="685800" rtl="0" eaLnBrk="1" latinLnBrk="1" hangingPunct="1"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B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와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C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를 사실상 지배</a:t>
                      </a:r>
                    </a:p>
                  </a:txBody>
                  <a:tcPr marL="57150" marR="5715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353421"/>
                  </a:ext>
                </a:extLst>
              </a:tr>
              <a:tr h="149672"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lang="en-US" sz="900">
                          <a:solidFill>
                            <a:srgbClr val="2E5C8A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↙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lang="en-US" sz="900">
                          <a:solidFill>
                            <a:srgbClr val="2E5C8A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↘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846096"/>
                  </a:ext>
                </a:extLst>
              </a:tr>
              <a:tr h="449916">
                <a:tc gridSpan="2"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8000"/>
                        </a:lnSpc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rgbClr val="2E5C8A"/>
                          </a:solidFill>
                          <a:latin typeface="+mn-ea"/>
                          <a:ea typeface="+mn-ea"/>
                          <a:cs typeface="+mn-lt"/>
                        </a:rPr>
                        <a:t>B 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rgbClr val="2E5C8A"/>
                          </a:solidFill>
                          <a:latin typeface="+mn-ea"/>
                          <a:ea typeface="+mn-ea"/>
                          <a:cs typeface="+mn-lt"/>
                        </a:rPr>
                        <a:t>도매상</a:t>
                      </a:r>
                    </a:p>
                    <a:p>
                      <a:pPr marL="0" algn="ctr" defTabSz="685800" rtl="0" eaLnBrk="1" latinLnBrk="1" hangingPunct="1"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rgbClr val="2E5C8A"/>
                          </a:solidFill>
                          <a:latin typeface="+mn-ea"/>
                          <a:ea typeface="+mn-ea"/>
                          <a:cs typeface="+mn-lt"/>
                        </a:rPr>
                        <a:t>판단의 기준점</a:t>
                      </a:r>
                    </a:p>
                  </a:txBody>
                  <a:tcPr marL="57150" marR="57150" marT="63500" marB="63500" anchor="ctr">
                    <a:lnL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8000"/>
                        </a:lnSpc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rgbClr val="2E5C8A"/>
                          </a:solidFill>
                          <a:latin typeface="+mn-ea"/>
                          <a:ea typeface="+mn-ea"/>
                          <a:cs typeface="+mn-lt"/>
                        </a:rPr>
                        <a:t>C 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rgbClr val="2E5C8A"/>
                          </a:solidFill>
                          <a:latin typeface="+mn-ea"/>
                          <a:ea typeface="+mn-ea"/>
                          <a:cs typeface="+mn-lt"/>
                        </a:rPr>
                        <a:t>중개업자</a:t>
                      </a:r>
                    </a:p>
                    <a:p>
                      <a:pPr marL="0" algn="ctr" defTabSz="685800" rtl="0" eaLnBrk="1" latinLnBrk="1" hangingPunct="1"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rgbClr val="2E5C8A"/>
                          </a:solidFill>
                          <a:latin typeface="+mn-ea"/>
                          <a:ea typeface="+mn-ea"/>
                          <a:cs typeface="+mn-lt"/>
                        </a:rPr>
                        <a:t>B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rgbClr val="2E5C8A"/>
                          </a:solidFill>
                          <a:latin typeface="+mn-ea"/>
                          <a:ea typeface="+mn-ea"/>
                          <a:cs typeface="+mn-lt"/>
                        </a:rPr>
                        <a:t>와 지분 관계 없음</a:t>
                      </a:r>
                    </a:p>
                  </a:txBody>
                  <a:tcPr marL="57150" marR="5715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99227"/>
                  </a:ext>
                </a:extLst>
              </a:tr>
              <a:tr h="149672">
                <a:tc gridSpan="2">
                  <a:txBody>
                    <a:bodyPr/>
                    <a:lstStyle/>
                    <a:p>
                      <a:pPr algn="ctr" latinLnBrk="1"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lang="en-US" sz="900">
                          <a:solidFill>
                            <a:srgbClr val="2E5C8A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↓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E5C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38513"/>
                  </a:ext>
                </a:extLst>
              </a:tr>
              <a:tr h="44991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8000"/>
                        </a:lnSpc>
                        <a:buNone/>
                      </a:pP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바목</a:t>
                      </a:r>
                      <a:endParaRPr lang="ko-KR" altLang="en-US" sz="900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  <a:p>
                      <a:pPr algn="ctr" latinLnBrk="1">
                        <a:buNone/>
                      </a:pPr>
                      <a:r>
                        <a:rPr lang="en-US" sz="900" dirty="0">
                          <a:solidFill>
                            <a:srgbClr val="44443F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A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는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B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의 특수관계인</a:t>
                      </a:r>
                    </a:p>
                  </a:txBody>
                  <a:tcPr marL="57150" marR="57150" marT="63500" marB="63500" anchor="ctr">
                    <a:lnL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lang="en-US" sz="900">
                          <a:solidFill>
                            <a:srgbClr val="2E5C8A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→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algn="ctr" defTabSz="685800" rtl="0" eaLnBrk="1" latinLnBrk="1" hangingPunct="1">
                        <a:lnSpc>
                          <a:spcPct val="108000"/>
                        </a:lnSpc>
                        <a:buNone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사목</a:t>
                      </a:r>
                    </a:p>
                    <a:p>
                      <a:pPr marL="0" algn="ctr" defTabSz="685800" rtl="0" eaLnBrk="1" latinLnBrk="1" hangingPunct="1"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C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도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B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의 특수관계인</a:t>
                      </a:r>
                    </a:p>
                  </a:txBody>
                  <a:tcPr marL="57150" marR="5715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3EC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754967"/>
                  </a:ext>
                </a:extLst>
              </a:tr>
              <a:tr h="149672">
                <a:tc gridSpan="2"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 dirty="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 dirty="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spcBef>
                          <a:spcPts val="150"/>
                        </a:spcBef>
                        <a:spcAft>
                          <a:spcPts val="150"/>
                        </a:spcAft>
                        <a:buNone/>
                      </a:pPr>
                      <a:r>
                        <a:rPr lang="en-US" sz="900">
                          <a:solidFill>
                            <a:srgbClr val="2E5C8A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↓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C9C6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97543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latinLnBrk="1">
                        <a:lnSpc>
                          <a:spcPct val="108000"/>
                        </a:lnSpc>
                        <a:buNone/>
                      </a:pP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B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는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 C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+mn-ea"/>
                          <a:ea typeface="+mn-ea"/>
                          <a:cs typeface="+mn-lt"/>
                        </a:rPr>
                        <a:t>와 이용계약을 체결한 약국에 판매 불가</a:t>
                      </a:r>
                    </a:p>
                  </a:txBody>
                  <a:tcPr marL="57150" marR="57150" marT="63500" marB="63500" anchor="ctr">
                    <a:lnL>
                      <a:noFill/>
                    </a:lnL>
                    <a:lnR w="12700" cap="flat" cmpd="sng" algn="ctr">
                      <a:solidFill>
                        <a:srgbClr val="1B2A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B2A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None/>
                      </a:pPr>
                      <a:r>
                        <a:rPr lang="en-US" sz="900" dirty="0"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 </a:t>
                      </a:r>
                      <a:endParaRPr lang="ko-KR" sz="900" dirty="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1B2A4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07531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4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7BB6-99BF-4C68-FFFC-B18E1D3E4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FBC2DBD0-7ECD-95E7-1EDF-A1DBA1F51591}"/>
              </a:ext>
            </a:extLst>
          </p:cNvPr>
          <p:cNvGrpSpPr/>
          <p:nvPr/>
        </p:nvGrpSpPr>
        <p:grpSpPr>
          <a:xfrm>
            <a:off x="-332766" y="9291268"/>
            <a:ext cx="7728782" cy="616692"/>
            <a:chOff x="-351819" y="27510015"/>
            <a:chExt cx="7728783" cy="61669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DB01580-9664-408D-7AFF-A2B68732B96C}"/>
                </a:ext>
              </a:extLst>
            </p:cNvPr>
            <p:cNvSpPr/>
            <p:nvPr/>
          </p:nvSpPr>
          <p:spPr>
            <a:xfrm>
              <a:off x="-17641" y="27514468"/>
              <a:ext cx="6858000" cy="61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Google Shape;763;p21">
              <a:extLst>
                <a:ext uri="{FF2B5EF4-FFF2-40B4-BE49-F238E27FC236}">
                  <a16:creationId xmlns:a16="http://schemas.microsoft.com/office/drawing/2014/main" id="{AAF6CAEA-FB1A-3C31-17AC-DA5A02142EA7}"/>
                </a:ext>
              </a:extLst>
            </p:cNvPr>
            <p:cNvSpPr/>
            <p:nvPr/>
          </p:nvSpPr>
          <p:spPr>
            <a:xfrm>
              <a:off x="-351819" y="27510015"/>
              <a:ext cx="7728783" cy="56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6" tIns="45701" rIns="91426" bIns="45701" anchor="ctr" anchorCtr="0">
              <a:noAutofit/>
            </a:bodyPr>
            <a:lstStyle/>
            <a:p>
              <a:pPr algn="ctr">
                <a:lnSpc>
                  <a:spcPct val="150000"/>
                </a:lnSpc>
                <a:spcBef>
                  <a:spcPts val="99"/>
                </a:spcBef>
                <a:buClr>
                  <a:srgbClr val="262626"/>
                </a:buClr>
                <a:buSzPts val="700"/>
              </a:pP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서울특별시 서초구 서초중앙로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24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길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10,13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(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서초동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 316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타워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)  | 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Tel: 02-3477-8695  |  Fax: 02-3477-8694</a:t>
              </a:r>
              <a:endParaRPr sz="699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  <a:p>
              <a:pPr algn="ctr">
                <a:lnSpc>
                  <a:spcPct val="150000"/>
                </a:lnSpc>
                <a:buClr>
                  <a:srgbClr val="262626"/>
                </a:buClr>
                <a:buSzPts val="700"/>
              </a:pP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E-mail: lin@law-lin.com  |  © 2017 LIN. All Rights Reserved.</a:t>
              </a:r>
              <a:endParaRPr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</p:txBody>
        </p: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6425F920-4A75-A5CC-74B1-24F6E1034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79" y="651097"/>
            <a:ext cx="1150027" cy="293144"/>
          </a:xfrm>
          <a:prstGeom prst="rect">
            <a:avLst/>
          </a:prstGeom>
        </p:spPr>
      </p:pic>
      <p:sp>
        <p:nvSpPr>
          <p:cNvPr id="40" name="직사각형 29">
            <a:extLst>
              <a:ext uri="{FF2B5EF4-FFF2-40B4-BE49-F238E27FC236}">
                <a16:creationId xmlns:a16="http://schemas.microsoft.com/office/drawing/2014/main" id="{0B43B8D0-9264-613B-4315-86685E15E220}"/>
              </a:ext>
            </a:extLst>
          </p:cNvPr>
          <p:cNvSpPr>
            <a:spLocks/>
          </p:cNvSpPr>
          <p:nvPr/>
        </p:nvSpPr>
        <p:spPr>
          <a:xfrm>
            <a:off x="3548" y="1083242"/>
            <a:ext cx="6865701" cy="36000"/>
          </a:xfrm>
          <a:prstGeom prst="rect">
            <a:avLst/>
          </a:prstGeom>
          <a:gradFill>
            <a:gsLst>
              <a:gs pos="100000">
                <a:srgbClr val="0B465D"/>
              </a:gs>
              <a:gs pos="0">
                <a:srgbClr val="E4EBED"/>
              </a:gs>
              <a:gs pos="0">
                <a:srgbClr val="C8D6DB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bIns="18000" rtlCol="0" anchor="b" anchorCtr="0"/>
          <a:lstStyle/>
          <a:p>
            <a:pPr>
              <a:lnSpc>
                <a:spcPct val="115000"/>
              </a:lnSpc>
              <a:buSzPts val="1100"/>
            </a:pPr>
            <a:endParaRPr lang="ko-KR" altLang="en-US" sz="2001" b="1" spc="-99">
              <a:solidFill>
                <a:srgbClr val="0C455A"/>
              </a:solidFill>
              <a:latin typeface="+mn-ea"/>
              <a:cs typeface="KoPubWorld돋움체 Bold" panose="00000800000000000000" pitchFamily="2" charset="-127"/>
              <a:sym typeface="Times"/>
            </a:endParaRPr>
          </a:p>
        </p:txBody>
      </p:sp>
      <p:pic>
        <p:nvPicPr>
          <p:cNvPr id="42" name="그림 41" descr="폰트, 그래픽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F97BC2B9-6F9A-8610-F00F-26D2CF96C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46"/>
          <a:stretch/>
        </p:blipFill>
        <p:spPr>
          <a:xfrm>
            <a:off x="436929" y="9432366"/>
            <a:ext cx="373812" cy="33895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1650D5D4-13A4-1F2A-89C2-6B758302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5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AA207C-09BD-E690-6409-0354D6C06D5A}"/>
              </a:ext>
            </a:extLst>
          </p:cNvPr>
          <p:cNvSpPr txBox="1"/>
          <p:nvPr/>
        </p:nvSpPr>
        <p:spPr>
          <a:xfrm>
            <a:off x="626400" y="1414800"/>
            <a:ext cx="5657782" cy="33930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’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판매로 평가되는지는 조문상 분명하지 않으므로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자신의 공급이 특정 플랫폼 이용 약국을 향하도록 설계된 거래에 해당하지 않는지 미리 점검할 필요가 있습니다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항을 위반하면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95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호에 따라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이하의 징역 또는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천만원 이하의 벌금이 부과될 수 있고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별도의 행정처분 규정이 신설되지는 않았으나 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76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항제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3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 법 위반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를 통한 허가취소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업무정지 가능성도 함께 검토해야 합니다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30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en-US" altLang="ko-KR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4. </a:t>
            </a:r>
            <a:r>
              <a:rPr lang="ko-KR" altLang="en-US" sz="1400" b="1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기업 유형별 점검 사항</a:t>
            </a:r>
            <a:endParaRPr lang="en-US" altLang="ko-KR" sz="140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srgbClr val="0B465D"/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이번 개정은 허가 단계의 결격사유와 특수관계에 따른 판매 제한이라는 두 축으로 이루어져 있어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자사가 어느 쪽에 해당하는지에 따라 확인할 사항이 달라집니다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2027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16</a:t>
            </a:r>
            <a:r>
              <a:rPr lang="ko-KR" altLang="en-US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시행 전 점검해야 할 사항을 기업 유형별로 정리하면 다음과 같습니다</a:t>
            </a:r>
            <a:r>
              <a:rPr lang="en-US" altLang="ko-KR" sz="1050" spc="-8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ea typeface="+mn-lt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a typeface="+mn-lt"/>
              <a:cs typeface="+mn-lt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34B0C1F-762D-D43D-ADDA-0B788260B5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91811"/>
              </p:ext>
            </p:extLst>
          </p:nvPr>
        </p:nvGraphicFramePr>
        <p:xfrm>
          <a:off x="730139" y="4291863"/>
          <a:ext cx="5412518" cy="4906863"/>
        </p:xfrm>
        <a:graphic>
          <a:graphicData uri="http://schemas.openxmlformats.org/drawingml/2006/table">
            <a:tbl>
              <a:tblPr/>
              <a:tblGrid>
                <a:gridCol w="1235478">
                  <a:extLst>
                    <a:ext uri="{9D8B030D-6E8A-4147-A177-3AD203B41FA5}">
                      <a16:colId xmlns:a16="http://schemas.microsoft.com/office/drawing/2014/main" val="2182980191"/>
                    </a:ext>
                  </a:extLst>
                </a:gridCol>
                <a:gridCol w="4177040">
                  <a:extLst>
                    <a:ext uri="{9D8B030D-6E8A-4147-A177-3AD203B41FA5}">
                      <a16:colId xmlns:a16="http://schemas.microsoft.com/office/drawing/2014/main" val="1481881807"/>
                    </a:ext>
                  </a:extLst>
                </a:gridCol>
              </a:tblGrid>
              <a:tr h="21074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buNone/>
                      </a:pPr>
                      <a:r>
                        <a:rPr lang="ko-KR" sz="850" b="1"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구분</a:t>
                      </a:r>
                      <a:endParaRPr lang="ko-KR" sz="85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  <a:buNone/>
                      </a:pPr>
                      <a:r>
                        <a:rPr lang="ko-KR" sz="850" b="1">
                          <a:solidFill>
                            <a:srgbClr val="FFFFFF"/>
                          </a:solidFill>
                          <a:effectLst/>
                          <a:latin typeface="+mn-ea"/>
                          <a:ea typeface="+mn-ea"/>
                          <a:cs typeface="맑은 고딕" panose="020B0503020000020004" pitchFamily="50" charset="-127"/>
                        </a:rPr>
                        <a:t>점검 사항</a:t>
                      </a:r>
                      <a:endParaRPr lang="ko-KR" sz="850">
                        <a:effectLst/>
                        <a:latin typeface="+mn-ea"/>
                        <a:ea typeface="+mn-ea"/>
                        <a:cs typeface="맑은 고딕" panose="020B0503020000020004" pitchFamily="50" charset="-127"/>
                      </a:endParaRP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132229"/>
                  </a:ext>
                </a:extLst>
              </a:tr>
              <a:tr h="1130219">
                <a:tc>
                  <a:txBody>
                    <a:bodyPr/>
                    <a:lstStyle/>
                    <a:p>
                      <a:pPr marL="0" algn="l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비대면진료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중개업자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의약품 도매상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한약업사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허가 보유 여부를 확인하고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보유 중이라면 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2027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년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9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월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16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일 전까지 분리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매각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정리 계획 수립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개인 주주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임원 및 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2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촌 이내 친족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지배주주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모회사와 그 지배 법인 중 의약품 도매상을 운영하는 자가 있는지 확인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(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47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8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항제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2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endParaRPr lang="ko-KR" altLang="en-US" sz="900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플랫폼 이용 약국의 목록과 이용계약의 형태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(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유상 제휴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무상 가입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처방전 수신 기능만 제공받는 경우 등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를 정리하여 판매 제한이 미치는 범위 파악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개정 의료법상 중개매체 신고 대상에 해당하는지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인증 신청 의무가 발생하는 가입자 규모에 해당하는지 확인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733848"/>
                  </a:ext>
                </a:extLst>
              </a:tr>
              <a:tr h="1130219">
                <a:tc>
                  <a:txBody>
                    <a:bodyPr/>
                    <a:lstStyle/>
                    <a:p>
                      <a:pPr marL="0" algn="l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의약품 도매상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개인 대표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임원 및 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2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촌 이내 친족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자사를 지배하는 법인과 그 법인이 지배하는 다른 법인 중 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비대면진료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중개업자가 있는지 확인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(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47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조제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8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항제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1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호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</a:t>
                      </a:r>
                      <a:endParaRPr lang="ko-KR" altLang="en-US" sz="900" kern="1200" spc="-80" dirty="0">
                        <a:ln>
                          <a:solidFill>
                            <a:srgbClr val="D9D9D9">
                              <a:alpha val="0"/>
                            </a:srgbClr>
                          </a:solidFill>
                        </a:ln>
                        <a:solidFill>
                          <a:prstClr val="black">
                            <a:lumMod val="85000"/>
                            <a:lumOff val="15000"/>
                          </a:prstClr>
                        </a:solidFill>
                        <a:latin typeface="+mn-ea"/>
                        <a:ea typeface="+mn-ea"/>
                        <a:cs typeface="+mn-lt"/>
                      </a:endParaRP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공통의 모회사나 지배주주를 통해 연결되는 중개업자가 있는지 확인하고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직접적인 지분 관계가 없다는 이유로 검토를 생략하지 않을 것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거래처 약국이 특수관계 중개업자와 이용계약을 체결하였는지 파악할 방법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(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약국 확인서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계약상 통지 조항 등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)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마련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자사 공급분이 다른 도매상을 거쳐 유통되는 경로를 점검하고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특정 플랫폼 이용 약국을 향하도록 설계된 거래가 있는지 확인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9284839"/>
                  </a:ext>
                </a:extLst>
              </a:tr>
              <a:tr h="998866">
                <a:tc>
                  <a:txBody>
                    <a:bodyPr/>
                    <a:lstStyle/>
                    <a:p>
                      <a:pPr marL="0" algn="l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제약사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b="1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유통사</a:t>
                      </a:r>
                      <a:r>
                        <a:rPr 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투자자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보유 중이거나 검토 중인 중개업자 지분이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50%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를 초과하는지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이사 지명권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경영상 중요 사항에 대한 </a:t>
                      </a:r>
                      <a:r>
                        <a:rPr lang="ko-KR" altLang="en-US" sz="900" kern="1200" spc="-80" dirty="0" err="1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동의권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등을 통해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 '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사실상 지배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'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에 해당하는지 검토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자사가 지배하는 의약품 도매상이 있는 경우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그 도매상이 해당 중개업자의 이용 약국에 대한 판매 제한 적용 대상인지 확인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투자계약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·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주주간계약에 규제 변경에 따른 지분 조정이나 권리 변경 조항이 있는지 점검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신규 투자 시 실사 항목에 도매상 허가 보유 여부 및 특수관계 해당 여부 포함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6494614"/>
                  </a:ext>
                </a:extLst>
              </a:tr>
              <a:tr h="473454">
                <a:tc>
                  <a:txBody>
                    <a:bodyPr/>
                    <a:lstStyle/>
                    <a:p>
                      <a:pPr marL="0" algn="l" defTabSz="685800" rtl="0" eaLnBrk="1" latinLnBrk="1" hangingPunct="1">
                        <a:lnSpc>
                          <a:spcPct val="120000"/>
                        </a:lnSpc>
                        <a:buNone/>
                      </a:pPr>
                      <a:r>
                        <a:rPr lang="ko-KR" altLang="en-US" sz="900" b="1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약국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플랫폼 이용계약 체결 현황을 확인하고</a:t>
                      </a:r>
                      <a:r>
                        <a:rPr 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, </a:t>
                      </a: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거래 중인 도매상이 해당 플랫폼과 특수관계에 있는지 파악</a:t>
                      </a:r>
                    </a:p>
                    <a:p>
                      <a:pPr marL="216000" lvl="0" indent="-216000" algn="just">
                        <a:lnSpc>
                          <a:spcPct val="12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900" kern="1200" spc="-80" dirty="0">
                          <a:ln>
                            <a:solidFill>
                              <a:srgbClr val="D9D9D9">
                                <a:alpha val="0"/>
                              </a:srgbClr>
                            </a:solidFill>
                          </a:ln>
                          <a:solidFill>
                            <a:prstClr val="black">
                              <a:lumMod val="85000"/>
                              <a:lumOff val="15000"/>
                            </a:prstClr>
                          </a:solidFill>
                          <a:latin typeface="+mn-ea"/>
                          <a:ea typeface="+mn-ea"/>
                          <a:cs typeface="+mn-lt"/>
                        </a:rPr>
                        <a:t>공급처 변경이 필요한 경우를 대비하여 대체 거래처 확보</a:t>
                      </a:r>
                    </a:p>
                  </a:txBody>
                  <a:tcPr marL="79783" marR="79783" marT="55235" marB="55235">
                    <a:lnL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D1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3130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7363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6F30F-F5A4-3DCB-C906-74F7D36D8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D446B0DB-AAFB-3808-5377-FDAA2A39F63F}"/>
              </a:ext>
            </a:extLst>
          </p:cNvPr>
          <p:cNvGrpSpPr/>
          <p:nvPr/>
        </p:nvGrpSpPr>
        <p:grpSpPr>
          <a:xfrm>
            <a:off x="-332766" y="9291268"/>
            <a:ext cx="7728782" cy="616692"/>
            <a:chOff x="-351819" y="27510015"/>
            <a:chExt cx="7728783" cy="61669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304EE9E-11F2-82A7-AF7E-201EE4BCD1B0}"/>
                </a:ext>
              </a:extLst>
            </p:cNvPr>
            <p:cNvSpPr/>
            <p:nvPr/>
          </p:nvSpPr>
          <p:spPr>
            <a:xfrm>
              <a:off x="-17641" y="27514468"/>
              <a:ext cx="6858000" cy="61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Google Shape;763;p21">
              <a:extLst>
                <a:ext uri="{FF2B5EF4-FFF2-40B4-BE49-F238E27FC236}">
                  <a16:creationId xmlns:a16="http://schemas.microsoft.com/office/drawing/2014/main" id="{C3557115-DAEA-90A2-FAA5-C9C33988E5B0}"/>
                </a:ext>
              </a:extLst>
            </p:cNvPr>
            <p:cNvSpPr/>
            <p:nvPr/>
          </p:nvSpPr>
          <p:spPr>
            <a:xfrm>
              <a:off x="-351819" y="27510015"/>
              <a:ext cx="7728783" cy="56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6" tIns="45701" rIns="91426" bIns="45701" anchor="ctr" anchorCtr="0">
              <a:noAutofit/>
            </a:bodyPr>
            <a:lstStyle/>
            <a:p>
              <a:pPr algn="ctr">
                <a:lnSpc>
                  <a:spcPct val="150000"/>
                </a:lnSpc>
                <a:spcBef>
                  <a:spcPts val="99"/>
                </a:spcBef>
                <a:buClr>
                  <a:srgbClr val="262626"/>
                </a:buClr>
                <a:buSzPts val="700"/>
              </a:pP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서울특별시 서초구 서초중앙로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24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길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10,13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(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서초동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 316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타워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)  | 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Tel: 02-3477-8695  |  Fax: 02-3477-8694</a:t>
              </a:r>
              <a:endParaRPr sz="699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  <a:p>
              <a:pPr algn="ctr">
                <a:lnSpc>
                  <a:spcPct val="150000"/>
                </a:lnSpc>
                <a:buClr>
                  <a:srgbClr val="262626"/>
                </a:buClr>
                <a:buSzPts val="700"/>
              </a:pP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E-mail: lin@law-lin.com  |  © 2017 LIN. All Rights Reserved.</a:t>
              </a:r>
              <a:endParaRPr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</p:txBody>
        </p: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6616081A-1FB8-BB55-BAAA-47E3DC3712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79" y="651097"/>
            <a:ext cx="1150027" cy="293144"/>
          </a:xfrm>
          <a:prstGeom prst="rect">
            <a:avLst/>
          </a:prstGeom>
        </p:spPr>
      </p:pic>
      <p:sp>
        <p:nvSpPr>
          <p:cNvPr id="40" name="직사각형 29">
            <a:extLst>
              <a:ext uri="{FF2B5EF4-FFF2-40B4-BE49-F238E27FC236}">
                <a16:creationId xmlns:a16="http://schemas.microsoft.com/office/drawing/2014/main" id="{9917CEB4-951A-359F-388F-D463CA9A65D3}"/>
              </a:ext>
            </a:extLst>
          </p:cNvPr>
          <p:cNvSpPr>
            <a:spLocks/>
          </p:cNvSpPr>
          <p:nvPr/>
        </p:nvSpPr>
        <p:spPr>
          <a:xfrm>
            <a:off x="3548" y="1083242"/>
            <a:ext cx="6865701" cy="36000"/>
          </a:xfrm>
          <a:prstGeom prst="rect">
            <a:avLst/>
          </a:prstGeom>
          <a:gradFill>
            <a:gsLst>
              <a:gs pos="100000">
                <a:srgbClr val="0B465D"/>
              </a:gs>
              <a:gs pos="0">
                <a:srgbClr val="E4EBED"/>
              </a:gs>
              <a:gs pos="0">
                <a:srgbClr val="C8D6DB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bIns="18000" rtlCol="0" anchor="b" anchorCtr="0"/>
          <a:lstStyle/>
          <a:p>
            <a:pPr>
              <a:lnSpc>
                <a:spcPct val="115000"/>
              </a:lnSpc>
              <a:buSzPts val="1100"/>
            </a:pPr>
            <a:endParaRPr lang="ko-KR" altLang="en-US" sz="2001" b="1" spc="-99">
              <a:solidFill>
                <a:srgbClr val="0C455A"/>
              </a:solidFill>
              <a:latin typeface="+mn-ea"/>
              <a:cs typeface="KoPubWorld돋움체 Bold" panose="00000800000000000000" pitchFamily="2" charset="-127"/>
              <a:sym typeface="Times"/>
            </a:endParaRPr>
          </a:p>
        </p:txBody>
      </p:sp>
      <p:pic>
        <p:nvPicPr>
          <p:cNvPr id="42" name="그림 41" descr="폰트, 그래픽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E04ACF37-E29F-99E3-7056-FF65F46FB2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46"/>
          <a:stretch/>
        </p:blipFill>
        <p:spPr>
          <a:xfrm>
            <a:off x="436929" y="9432366"/>
            <a:ext cx="373812" cy="33895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BEC8780-C8A8-C57D-ECBD-4C242A5EB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06F25-E9E3-50B6-D862-5FAAAE79004A}"/>
              </a:ext>
            </a:extLst>
          </p:cNvPr>
          <p:cNvSpPr txBox="1"/>
          <p:nvPr/>
        </p:nvSpPr>
        <p:spPr>
          <a:xfrm>
            <a:off x="626400" y="1414800"/>
            <a:ext cx="5657782" cy="7574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lang="en-US" altLang="ko-KR" sz="140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5. </a:t>
            </a:r>
            <a:r>
              <a:rPr lang="ko-KR" altLang="en-US" sz="140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관련 국내 동향</a:t>
            </a:r>
            <a:endParaRPr lang="en-US" altLang="ko-KR" sz="140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marL="171450" indent="-171450" algn="just" latinLnBrk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 배송 확대 논의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: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보건복지부는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2026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비대면 약 배송 적용 대상 확대 논의에 착수하고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관계부처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약사단체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비대면진료 중개업체가 참여하는 범부처 민관협의체를 운영하겠다는 계획을 밝혔습니다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  <a:r>
              <a:rPr lang="en-US" altLang="ko-KR" sz="1050" spc="-80" baseline="300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3)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2026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12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24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개정 의료법이 시행되면 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34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조의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5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에 따라 섬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벽지 지역 거주 환자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장기요양급여 수급자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등록 장애인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급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급 감염병 환자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희귀질환 환자가 비대면진료를 받고 조제 받은 의약품에 한정하여 보건복지부령으로 정하는 지역에서 약국 외의 장소로 인도받을 수 있고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대상 확대를 위한 관련 법규 개정도 논의될 예정입니다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다만 대한약사회가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25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협의체 불참 입장을 밝힌 데 이어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비상대책위원회를 구성하고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20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반대 집회를 여는 등 반발이 계속되고 있다고 보도되고 있어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협의체 구성과 논의 일정 모두 확정되지 않은 상태입니다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</a:p>
          <a:p>
            <a:pPr marL="171450" indent="-171450" algn="just" latinLnBrk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marL="171450" indent="-171450" algn="just" latinLnBrk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 고유 명칭 표시 규제 신설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법률 제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21963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): 2026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9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22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공포된 약사법</a:t>
            </a:r>
            <a:r>
              <a:rPr lang="en-US" altLang="ko-KR" sz="1050" b="1" spc="-80" baseline="300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4)</a:t>
            </a:r>
            <a:r>
              <a:rPr lang="ko-KR" altLang="en-US" sz="1050" b="1" spc="-80" baseline="300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개정법은 제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47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항에 제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5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호를 신설하여</a:t>
            </a:r>
            <a:r>
              <a:rPr lang="en-US" altLang="ko-KR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약국개설자가 ①의약품도매상 또는 의약품의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품목허가를 받은 자의 영업소로 오인하게 할 우려가 있는 표시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②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특정 의약품 또는 특정 질병과 관련된 의약품을 전문적으로 취급한다고 나타내거나 암시하는 표시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③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의료기관으로 오인하게 할 우려가 있거나 질병명과 유사한 표시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④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 소재지로부터 반경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킬로미터 이내에 개설된 의료기관과 동일한 명칭을 사용하여 그 의료기관과 특수한 관계가 있음을 나타내거나 암시하는 표시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⑤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약국의 기능을 왜곡하거나 소비자 오인 또는 의약품의 과다 소비를 유도하여 의약품을 남용하게 할 우려가 있는 표시를 약국의 고유 명칭으로 사용하지 못하도록 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(2026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12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월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23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일 시행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). ④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와 ⑤에 해당하는 표시의 구체적인 범위는 보건복지부령에 위임되어 있고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시행 당시 ⑤에 해당하는 표시를 사용하고 있는 약국에는 시행일부터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6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개월의 유예기간이 부여됩니다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(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부칙 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2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).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같은 개정으로 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47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호나목의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약국의 명칭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은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허위광고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'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로 바뀌었습니다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a typeface="+mn-lt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ea typeface="+mn-lt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en-US" altLang="ko-KR" sz="140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6. </a:t>
            </a:r>
            <a:r>
              <a:rPr lang="ko-KR" altLang="en-US" sz="1400" b="1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rgbClr val="0B465D"/>
                </a:solidFill>
                <a:latin typeface="+mn-ea"/>
                <a:cs typeface="+mn-lt"/>
              </a:rPr>
              <a:t>마무리</a:t>
            </a:r>
            <a:endParaRPr lang="en-US" altLang="ko-KR" sz="1400" b="1" spc="-80">
              <a:ln>
                <a:solidFill>
                  <a:srgbClr val="D9D9D9">
                    <a:alpha val="0"/>
                  </a:srgbClr>
                </a:solidFill>
              </a:ln>
              <a:solidFill>
                <a:srgbClr val="0B465D"/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b="1" spc="-80">
              <a:ln>
                <a:solidFill>
                  <a:srgbClr val="D9D9D9">
                    <a:alpha val="0"/>
                  </a:srgbClr>
                </a:solidFill>
              </a:ln>
              <a:solidFill>
                <a:srgbClr val="0B465D"/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이번 개정에서 주목할 점은 규제의 접근 방식입니다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47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항은 리베이트 제공 또는 부당한 유인 등 개별 행위의 위법성을 요건으로 하는 대신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도매상과 중개업자 사이에 일정한 관계가 존재한다는</a:t>
            </a:r>
            <a:b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</a:br>
            <a:endParaRPr lang="en-US" altLang="ko-KR" sz="1050" spc="-80" dirty="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78793ABD-07A8-10D7-8A76-240A903633F6}"/>
              </a:ext>
            </a:extLst>
          </p:cNvPr>
          <p:cNvCxnSpPr/>
          <p:nvPr/>
        </p:nvCxnSpPr>
        <p:spPr>
          <a:xfrm>
            <a:off x="561975" y="8880475"/>
            <a:ext cx="1847850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B8B1C58-42A8-594F-0D70-983FA424B73E}"/>
              </a:ext>
            </a:extLst>
          </p:cNvPr>
          <p:cNvSpPr txBox="1"/>
          <p:nvPr/>
        </p:nvSpPr>
        <p:spPr>
          <a:xfrm>
            <a:off x="497778" y="8920340"/>
            <a:ext cx="5786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 dirty="0"/>
              <a:t>3) </a:t>
            </a:r>
            <a:r>
              <a:rPr lang="en-US" altLang="ko-KR" sz="500" dirty="0">
                <a:hlinkClick r:id="rId5"/>
              </a:rPr>
              <a:t>https://www.mohw.go.kr/board.es?mid=a10503010100&amp;bid=0027&amp;act=view&amp;list_no=1491628&amp;tag=&amp;nPage=5</a:t>
            </a:r>
            <a:r>
              <a:rPr lang="en-US" altLang="ko-KR" sz="500" dirty="0"/>
              <a:t>  </a:t>
            </a:r>
          </a:p>
          <a:p>
            <a:r>
              <a:rPr lang="en-US" altLang="ko-KR" sz="500" dirty="0"/>
              <a:t>4) </a:t>
            </a:r>
            <a:r>
              <a:rPr lang="en-US" altLang="ko-KR" sz="500" dirty="0">
                <a:hlinkClick r:id="rId6"/>
              </a:rPr>
              <a:t>https://likms.assembly.go.kr/bill/bi/billDetailPage.do?billId=PRC_B2C5A1A0Z1A0Y1Z0G2H2F2G6E9C4D1</a:t>
            </a:r>
            <a:r>
              <a:rPr lang="en-US" altLang="ko-KR" sz="500" dirty="0"/>
              <a:t>  </a:t>
            </a:r>
            <a:endParaRPr lang="ko-KR" altLang="en-US" sz="500" dirty="0"/>
          </a:p>
        </p:txBody>
      </p:sp>
    </p:spTree>
    <p:extLst>
      <p:ext uri="{BB962C8B-B14F-4D97-AF65-F5344CB8AC3E}">
        <p14:creationId xmlns:p14="http://schemas.microsoft.com/office/powerpoint/2010/main" val="4165083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82AE5-8437-2443-9E36-02EE4CD5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4DA43D33-C0BE-4EB6-D636-A82AAB2A6F20}"/>
              </a:ext>
            </a:extLst>
          </p:cNvPr>
          <p:cNvGrpSpPr/>
          <p:nvPr/>
        </p:nvGrpSpPr>
        <p:grpSpPr>
          <a:xfrm>
            <a:off x="-332766" y="9291268"/>
            <a:ext cx="7728782" cy="616692"/>
            <a:chOff x="-351819" y="27510015"/>
            <a:chExt cx="7728783" cy="61669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42A922FE-D5FA-97FF-8BB8-5E79F5F027E6}"/>
                </a:ext>
              </a:extLst>
            </p:cNvPr>
            <p:cNvSpPr/>
            <p:nvPr/>
          </p:nvSpPr>
          <p:spPr>
            <a:xfrm>
              <a:off x="-17641" y="27514468"/>
              <a:ext cx="6858000" cy="61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Google Shape;763;p21">
              <a:extLst>
                <a:ext uri="{FF2B5EF4-FFF2-40B4-BE49-F238E27FC236}">
                  <a16:creationId xmlns:a16="http://schemas.microsoft.com/office/drawing/2014/main" id="{34290F41-8B51-85E2-D22B-F9D20D4CCD6F}"/>
                </a:ext>
              </a:extLst>
            </p:cNvPr>
            <p:cNvSpPr/>
            <p:nvPr/>
          </p:nvSpPr>
          <p:spPr>
            <a:xfrm>
              <a:off x="-351819" y="27510015"/>
              <a:ext cx="7728783" cy="56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6" tIns="45701" rIns="91426" bIns="45701" anchor="ctr" anchorCtr="0">
              <a:noAutofit/>
            </a:bodyPr>
            <a:lstStyle/>
            <a:p>
              <a:pPr algn="ctr">
                <a:lnSpc>
                  <a:spcPct val="150000"/>
                </a:lnSpc>
                <a:spcBef>
                  <a:spcPts val="99"/>
                </a:spcBef>
                <a:buClr>
                  <a:srgbClr val="262626"/>
                </a:buClr>
                <a:buSzPts val="700"/>
              </a:pP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서울특별시 서초구 서초중앙로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24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길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10,13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(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서초동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 316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타워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)  | 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Tel: 02-3477-8695  |  Fax: 02-3477-8694</a:t>
              </a:r>
              <a:endParaRPr sz="699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  <a:p>
              <a:pPr algn="ctr">
                <a:lnSpc>
                  <a:spcPct val="150000"/>
                </a:lnSpc>
                <a:buClr>
                  <a:srgbClr val="262626"/>
                </a:buClr>
                <a:buSzPts val="700"/>
              </a:pP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E-mail: lin@law-lin.com  |  © 2017 LIN. All Rights Reserved.</a:t>
              </a:r>
              <a:endParaRPr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</p:txBody>
        </p: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B20F042B-5D46-66CA-EFB4-8C43C78888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79" y="651097"/>
            <a:ext cx="1150027" cy="293144"/>
          </a:xfrm>
          <a:prstGeom prst="rect">
            <a:avLst/>
          </a:prstGeom>
        </p:spPr>
      </p:pic>
      <p:sp>
        <p:nvSpPr>
          <p:cNvPr id="40" name="직사각형 29">
            <a:extLst>
              <a:ext uri="{FF2B5EF4-FFF2-40B4-BE49-F238E27FC236}">
                <a16:creationId xmlns:a16="http://schemas.microsoft.com/office/drawing/2014/main" id="{C6020546-FBED-5BB8-8993-E05E6AA46975}"/>
              </a:ext>
            </a:extLst>
          </p:cNvPr>
          <p:cNvSpPr>
            <a:spLocks/>
          </p:cNvSpPr>
          <p:nvPr/>
        </p:nvSpPr>
        <p:spPr>
          <a:xfrm>
            <a:off x="3548" y="1083242"/>
            <a:ext cx="6865701" cy="36000"/>
          </a:xfrm>
          <a:prstGeom prst="rect">
            <a:avLst/>
          </a:prstGeom>
          <a:gradFill>
            <a:gsLst>
              <a:gs pos="100000">
                <a:srgbClr val="0B465D"/>
              </a:gs>
              <a:gs pos="0">
                <a:srgbClr val="E4EBED"/>
              </a:gs>
              <a:gs pos="0">
                <a:srgbClr val="C8D6DB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bIns="18000" rtlCol="0" anchor="b" anchorCtr="0"/>
          <a:lstStyle/>
          <a:p>
            <a:pPr>
              <a:lnSpc>
                <a:spcPct val="115000"/>
              </a:lnSpc>
              <a:buSzPts val="1100"/>
            </a:pPr>
            <a:endParaRPr lang="ko-KR" altLang="en-US" sz="2001" b="1" spc="-99">
              <a:solidFill>
                <a:srgbClr val="0C455A"/>
              </a:solidFill>
              <a:latin typeface="+mn-ea"/>
              <a:cs typeface="KoPubWorld돋움체 Bold" panose="00000800000000000000" pitchFamily="2" charset="-127"/>
              <a:sym typeface="Times"/>
            </a:endParaRPr>
          </a:p>
        </p:txBody>
      </p:sp>
      <p:pic>
        <p:nvPicPr>
          <p:cNvPr id="42" name="그림 41" descr="폰트, 그래픽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E21203DC-8B78-D70F-579B-93887B3F6E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46"/>
          <a:stretch/>
        </p:blipFill>
        <p:spPr>
          <a:xfrm>
            <a:off x="436929" y="9432366"/>
            <a:ext cx="373812" cy="33895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CEDE51D0-AFD9-98B9-CD2B-529C6BE9F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0FC0BE-E4A8-D1C4-FCD5-C5B9FD207126}"/>
              </a:ext>
            </a:extLst>
          </p:cNvPr>
          <p:cNvSpPr txBox="1"/>
          <p:nvPr/>
        </p:nvSpPr>
        <p:spPr>
          <a:xfrm>
            <a:off x="626400" y="1414800"/>
            <a:ext cx="5657782" cy="75747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사실만으로 판매를 금지합니다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개별 거래의 부당성을 입증하기 어려운 영역에서 관계 자체를 차단하는 방식으로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이미 의료기관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약국과 도매상 사이에 적용되어 온 규제를 중개업자에게까지 확장한 것입니다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기업으로서는 준법 관리의 초점이 거래의 적법성 검토에서 지배구조와 관계망의 관리로 옮겨간다는 것을 의미합니다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이러한 접근은 반복될 가능성이 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국회에는 비대면진료 중개업자의 판매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판촉영업 금지 및 특수관계에 있는 의약품 도매상을 통한 부당한 영향력 행사 금지를 내용으로 하는 의료법 개정안</a:t>
            </a:r>
            <a:r>
              <a:rPr lang="en-US" altLang="ko-KR" sz="1050" spc="-80" baseline="300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5)</a:t>
            </a:r>
            <a:r>
              <a:rPr lang="ko-KR" altLang="en-US" sz="1050" spc="-80" baseline="300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과 의약품 도매상 및 의약품 판촉영업자의 특수관계 현황 보고 의무를 담은 약사법 개정안</a:t>
            </a:r>
            <a:r>
              <a:rPr lang="en-US" altLang="ko-KR" sz="1050" spc="-80" baseline="300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6)</a:t>
            </a:r>
            <a:r>
              <a:rPr lang="ko-KR" altLang="en-US" sz="1050" spc="-80" baseline="3000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 발의되어 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이번 개정에서도 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47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조제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12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항은 의약품 판촉영업자에 대하여 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7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항의 특수관계 판단 기준만을 준용하고 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8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항은 준용 대상에서 제외하고 있어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중개업자와 판촉영업자 사이의 규율 공백을 메우는 후속 입법이 뒤따를 여지가 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따라서 특수관계 해당 여부는 이번 개정에 따른 판매 제한에 그치지 않고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향후 추가 규제나 보고 의무의 적용 여부까지 좌우할 수 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자사의 특수관계 현황을 파악해 두는 것은 이번 개정에 대한 대응인 동시에 향후 규제 변화에 대비하는 기초 작업이 됩니다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규제의 초점이 행위에서 관계로 옮겨간 만큼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대응의 출발점도 계약서 검토가 아닌 지배구조의 확인이어야 합니다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개정법 시행까지 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1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년이 채 남지 않았고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지분이나 거래 관계의 조정이 필요한 경우라면 넉넉한 기간은 아닙니다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관련 기업들은 제도가 완성되기 전인 지금 사업 구조를 점검하고 필요한 대응을 시작해야 합니다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본 사안은 보건의료 규제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온라인 플랫폼 기술 및 디지털헬스케어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그리고 시장 내 공정 경쟁 질서가 유기적으로 얽혀 있는 복합 규제 사안입니다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금번 규제 동향은 창고형 약국 개설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운영 구조뿐만 아니라 비대면 진료 플랫폼의 수익 모델 전반에 중대한 법적 파급효과를 미칠 것으로 예상됩니다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관련 사업자 및 투자사로서는 사업 모델의 적법성과 영속성을 확보하기 위해 주요 분야별 규제 리스크를 선제적으로 진단하고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컴플라이언스 체계를 면밀히 재정비할 필요가 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저희 법인은 다년간 축적된 헬스케어 및 플랫폼 산업에 대한 규제 전문성과 실무 경험을 바탕으로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급변하는 규제 환경 속에서 고객사의 비즈니스가 지속적인 성장 동력을 유지할 수 있도록 실효성 있는 해법을 제시해 드리고 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저희 법인 헬스케어 팀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APT·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디지털헬스케어 팀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,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공정거래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·GR </a:t>
            </a: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팀이 유기적으로 협업하여 사안의 전 과정을 입체적으로 조력하고 있습니다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CA98D66F-683D-5B2B-EC23-5369E2412D30}"/>
              </a:ext>
            </a:extLst>
          </p:cNvPr>
          <p:cNvCxnSpPr/>
          <p:nvPr/>
        </p:nvCxnSpPr>
        <p:spPr>
          <a:xfrm>
            <a:off x="561975" y="8880475"/>
            <a:ext cx="1847850" cy="0"/>
          </a:xfrm>
          <a:prstGeom prst="line">
            <a:avLst/>
          </a:prstGeom>
          <a:ln w="63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0C34F47-DE56-A5EB-5DC5-3962443536ED}"/>
              </a:ext>
            </a:extLst>
          </p:cNvPr>
          <p:cNvSpPr txBox="1"/>
          <p:nvPr/>
        </p:nvSpPr>
        <p:spPr>
          <a:xfrm>
            <a:off x="497778" y="8920340"/>
            <a:ext cx="57864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00"/>
              <a:t>5) </a:t>
            </a:r>
            <a:r>
              <a:rPr lang="en-US" altLang="ko-KR" sz="500">
                <a:hlinkClick r:id="rId4"/>
              </a:rPr>
              <a:t>https://likms.assembly.go.kr/bill/bi/billDetailPage.do?billId=PRC_M2K6K0J5F1F5D1E3C0D8C3J8K7I0J1</a:t>
            </a:r>
            <a:r>
              <a:rPr lang="en-US" altLang="ko-KR" sz="500"/>
              <a:t>    </a:t>
            </a:r>
          </a:p>
          <a:p>
            <a:r>
              <a:rPr lang="en-US" altLang="ko-KR" sz="500"/>
              <a:t>6) </a:t>
            </a:r>
            <a:r>
              <a:rPr lang="en-US" altLang="ko-KR" sz="500">
                <a:hlinkClick r:id="rId5"/>
              </a:rPr>
              <a:t>https://likms.assembly.go.kr/bill/bi/billDetailPage.do?billId=PRC_Y2W5X1V1U0U4Q1Q3P5P3O3O5N3N5V1</a:t>
            </a:r>
            <a:r>
              <a:rPr lang="en-US" altLang="ko-KR" sz="50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68490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729D7-248A-1149-0D73-2A5E72A77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7651585B-F1DC-5C97-ED94-29C4427C9412}"/>
              </a:ext>
            </a:extLst>
          </p:cNvPr>
          <p:cNvGrpSpPr/>
          <p:nvPr/>
        </p:nvGrpSpPr>
        <p:grpSpPr>
          <a:xfrm>
            <a:off x="-332766" y="9291268"/>
            <a:ext cx="7728782" cy="616692"/>
            <a:chOff x="-351819" y="27510015"/>
            <a:chExt cx="7728783" cy="616692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A7522D6A-2843-7436-575F-D1ADEE399511}"/>
                </a:ext>
              </a:extLst>
            </p:cNvPr>
            <p:cNvSpPr/>
            <p:nvPr/>
          </p:nvSpPr>
          <p:spPr>
            <a:xfrm>
              <a:off x="-17641" y="27514468"/>
              <a:ext cx="6858000" cy="61223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Google Shape;763;p21">
              <a:extLst>
                <a:ext uri="{FF2B5EF4-FFF2-40B4-BE49-F238E27FC236}">
                  <a16:creationId xmlns:a16="http://schemas.microsoft.com/office/drawing/2014/main" id="{D8A3246B-5854-87E1-9C5F-0DCA08C0632A}"/>
                </a:ext>
              </a:extLst>
            </p:cNvPr>
            <p:cNvSpPr/>
            <p:nvPr/>
          </p:nvSpPr>
          <p:spPr>
            <a:xfrm>
              <a:off x="-351819" y="27510015"/>
              <a:ext cx="7728783" cy="567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6" tIns="45701" rIns="91426" bIns="45701" anchor="ctr" anchorCtr="0">
              <a:noAutofit/>
            </a:bodyPr>
            <a:lstStyle/>
            <a:p>
              <a:pPr algn="ctr">
                <a:lnSpc>
                  <a:spcPct val="150000"/>
                </a:lnSpc>
                <a:spcBef>
                  <a:spcPts val="99"/>
                </a:spcBef>
                <a:buClr>
                  <a:srgbClr val="262626"/>
                </a:buClr>
                <a:buSzPts val="700"/>
              </a:pP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서울특별시 서초구 서초중앙로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24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길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10,13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14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층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(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서초동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, 316</a:t>
              </a:r>
              <a:r>
                <a:rPr lang="ko-KR" altLang="en-US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타워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Malgun Gothic"/>
                  <a:sym typeface="Malgun Gothic"/>
                </a:rPr>
                <a:t>)  |  </a:t>
              </a: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Tel: 02-3477-8695  |  Fax: 02-3477-8694</a:t>
              </a:r>
              <a:endParaRPr sz="699"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  <a:p>
              <a:pPr algn="ctr">
                <a:lnSpc>
                  <a:spcPct val="150000"/>
                </a:lnSpc>
                <a:buClr>
                  <a:srgbClr val="262626"/>
                </a:buClr>
                <a:buSzPts val="700"/>
              </a:pPr>
              <a:r>
                <a:rPr lang="en-US" altLang="ko-KR" sz="699">
                  <a:ln>
                    <a:solidFill>
                      <a:schemeClr val="tx1">
                        <a:alpha val="0"/>
                      </a:schemeClr>
                    </a:solidFill>
                  </a:ln>
                  <a:solidFill>
                    <a:srgbClr val="262626"/>
                  </a:solidFill>
                  <a:latin typeface="나눔바른고딕OTF" panose="02020603020101020101" pitchFamily="18" charset="-127"/>
                  <a:ea typeface="나눔바른고딕OTF" panose="02020603020101020101" pitchFamily="18" charset="-127"/>
                  <a:cs typeface="Arial"/>
                  <a:sym typeface="Arial"/>
                </a:rPr>
                <a:t>E-mail: lin@law-lin.com  |  © 2017 LIN. All Rights Reserved.</a:t>
              </a:r>
              <a:endParaRPr>
                <a:ln>
                  <a:solidFill>
                    <a:schemeClr val="tx1">
                      <a:alpha val="0"/>
                    </a:schemeClr>
                  </a:solidFill>
                </a:ln>
                <a:solidFill>
                  <a:schemeClr val="dk1"/>
                </a:solidFill>
                <a:latin typeface="나눔바른고딕OTF" panose="02020603020101020101" pitchFamily="18" charset="-127"/>
                <a:ea typeface="나눔바른고딕OTF" panose="02020603020101020101" pitchFamily="18" charset="-127"/>
                <a:cs typeface="Calibri"/>
                <a:sym typeface="Calibri"/>
              </a:endParaRPr>
            </a:p>
          </p:txBody>
        </p:sp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9B4EEC76-57CE-DADA-8DA0-5E24A339C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579" y="651097"/>
            <a:ext cx="1150027" cy="293144"/>
          </a:xfrm>
          <a:prstGeom prst="rect">
            <a:avLst/>
          </a:prstGeom>
        </p:spPr>
      </p:pic>
      <p:sp>
        <p:nvSpPr>
          <p:cNvPr id="40" name="직사각형 29">
            <a:extLst>
              <a:ext uri="{FF2B5EF4-FFF2-40B4-BE49-F238E27FC236}">
                <a16:creationId xmlns:a16="http://schemas.microsoft.com/office/drawing/2014/main" id="{12E7DF5C-69DF-ABC2-45B2-FF55FAA0609E}"/>
              </a:ext>
            </a:extLst>
          </p:cNvPr>
          <p:cNvSpPr>
            <a:spLocks/>
          </p:cNvSpPr>
          <p:nvPr/>
        </p:nvSpPr>
        <p:spPr>
          <a:xfrm>
            <a:off x="3548" y="1083242"/>
            <a:ext cx="6865701" cy="36000"/>
          </a:xfrm>
          <a:prstGeom prst="rect">
            <a:avLst/>
          </a:prstGeom>
          <a:gradFill>
            <a:gsLst>
              <a:gs pos="100000">
                <a:srgbClr val="0B465D"/>
              </a:gs>
              <a:gs pos="0">
                <a:srgbClr val="E4EBED"/>
              </a:gs>
              <a:gs pos="0">
                <a:srgbClr val="C8D6DB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bIns="18000" rtlCol="0" anchor="b" anchorCtr="0"/>
          <a:lstStyle/>
          <a:p>
            <a:pPr>
              <a:lnSpc>
                <a:spcPct val="115000"/>
              </a:lnSpc>
              <a:buSzPts val="1100"/>
            </a:pPr>
            <a:endParaRPr lang="ko-KR" altLang="en-US" sz="2001" b="1" spc="-99">
              <a:solidFill>
                <a:srgbClr val="0C455A"/>
              </a:solidFill>
              <a:latin typeface="+mn-ea"/>
              <a:cs typeface="KoPubWorld돋움체 Bold" panose="00000800000000000000" pitchFamily="2" charset="-127"/>
              <a:sym typeface="Times"/>
            </a:endParaRPr>
          </a:p>
        </p:txBody>
      </p:sp>
      <p:pic>
        <p:nvPicPr>
          <p:cNvPr id="42" name="그림 41" descr="폰트, 그래픽, 스크린샷, 그래픽 디자인이(가) 표시된 사진&#10;&#10;자동 생성된 설명">
            <a:extLst>
              <a:ext uri="{FF2B5EF4-FFF2-40B4-BE49-F238E27FC236}">
                <a16:creationId xmlns:a16="http://schemas.microsoft.com/office/drawing/2014/main" id="{DB8E0386-2527-EF04-9EED-BEAFDE6A01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46"/>
          <a:stretch/>
        </p:blipFill>
        <p:spPr>
          <a:xfrm>
            <a:off x="436929" y="9432366"/>
            <a:ext cx="373812" cy="338950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440AE1C-F76B-78E1-97AA-BE044F290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3F74A-3AA1-44D8-A343-7F9D9409103C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5" name="Google Shape;763;p21">
            <a:extLst>
              <a:ext uri="{FF2B5EF4-FFF2-40B4-BE49-F238E27FC236}">
                <a16:creationId xmlns:a16="http://schemas.microsoft.com/office/drawing/2014/main" id="{9A29036C-7CF1-AF46-487D-48150E12BB25}"/>
              </a:ext>
            </a:extLst>
          </p:cNvPr>
          <p:cNvSpPr/>
          <p:nvPr/>
        </p:nvSpPr>
        <p:spPr>
          <a:xfrm>
            <a:off x="585091" y="3216333"/>
            <a:ext cx="5740399" cy="567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6" tIns="45701" rIns="91426" bIns="45701" anchor="ctr" anchorCtr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ko-KR" sz="87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altLang="ko-KR" sz="87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* *</a:t>
            </a:r>
          </a:p>
          <a:p>
            <a:pPr algn="ctr"/>
            <a:endParaRPr lang="ko-KR" altLang="ko-KR" sz="70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buClr>
                <a:srgbClr val="262626"/>
              </a:buClr>
              <a:buSzPts val="700"/>
            </a:pP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법무법인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(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유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)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 린은 국내 기업들의 규제 이슈에 대해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 </a:t>
            </a:r>
            <a:endParaRPr lang="en-US" altLang="ko-KR" sz="85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맑은 고딕"/>
              <a:cs typeface="Arial"/>
            </a:endParaRPr>
          </a:p>
          <a:p>
            <a:pPr algn="ctr">
              <a:lnSpc>
                <a:spcPct val="150000"/>
              </a:lnSpc>
              <a:buClr>
                <a:srgbClr val="262626"/>
              </a:buClr>
              <a:buSzPts val="700"/>
            </a:pPr>
            <a:r>
              <a:rPr lang="ko-KR" altLang="en-US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전략적인 원스톱</a:t>
            </a:r>
            <a:r>
              <a:rPr lang="en-US" altLang="ko-KR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</a:t>
            </a:r>
            <a:r>
              <a:rPr lang="en-US" altLang="ko-KR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Arial"/>
              </a:rPr>
              <a:t>One-Stop) </a:t>
            </a:r>
            <a:r>
              <a:rPr lang="ko-KR" altLang="en-US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토탈 솔루션</a:t>
            </a:r>
            <a:r>
              <a:rPr lang="en-US" altLang="ko-KR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(</a:t>
            </a:r>
            <a:r>
              <a:rPr lang="en-US" altLang="ko-KR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  <a:sym typeface="Arial"/>
              </a:rPr>
              <a:t>Total Solution</a:t>
            </a:r>
            <a:r>
              <a:rPr lang="en-US" altLang="ko-KR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</a:t>
            </a:r>
            <a:r>
              <a:rPr lang="ko-KR" altLang="en-US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을 제공하고 있습니다</a:t>
            </a:r>
            <a:r>
              <a:rPr lang="en-US" altLang="ko-KR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   </a:t>
            </a:r>
          </a:p>
          <a:p>
            <a:pPr algn="ctr">
              <a:lnSpc>
                <a:spcPct val="150000"/>
              </a:lnSpc>
              <a:buClr>
                <a:srgbClr val="262626"/>
              </a:buClr>
              <a:buSzPts val="700"/>
            </a:pPr>
            <a:r>
              <a:rPr lang="ko-KR" altLang="en-US" sz="87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상기 내용에 대해 문의사항이 있으시면  언제든지 </a:t>
            </a:r>
            <a:endParaRPr lang="en-US" altLang="ko-KR" sz="87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algn="ctr">
              <a:lnSpc>
                <a:spcPct val="150000"/>
              </a:lnSpc>
              <a:buClr>
                <a:srgbClr val="262626"/>
              </a:buClr>
              <a:buSzPts val="700"/>
            </a:pP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법무법인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(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유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)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 린 APT(AI, </a:t>
            </a:r>
            <a:r>
              <a:rPr lang="ko-KR" altLang="en-US" sz="850" spc="-7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Platform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, Technology)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 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그룹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/</a:t>
            </a:r>
            <a:r>
              <a:rPr lang="ko-KR" altLang="en-US" sz="850" spc="-7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디지털헬스케어팀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, </a:t>
            </a:r>
            <a:r>
              <a:rPr lang="ko-KR" altLang="en-US" sz="850" spc="-70" dirty="0" err="1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헬스케어팀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, 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공정거래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/GR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팀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(Tel. 02-3477-8695)</a:t>
            </a: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에</a:t>
            </a:r>
            <a:endParaRPr lang="en-US" altLang="ko-KR" sz="85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맑은 고딕"/>
              <a:cs typeface="Arial"/>
              <a:sym typeface="Arial"/>
            </a:endParaRPr>
          </a:p>
          <a:p>
            <a:pPr algn="ctr">
              <a:lnSpc>
                <a:spcPct val="150000"/>
              </a:lnSpc>
              <a:buClr>
                <a:srgbClr val="262626"/>
              </a:buClr>
              <a:buSzPts val="700"/>
            </a:pPr>
            <a:r>
              <a:rPr lang="ko-KR" altLang="en-US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문의해 주시기 바랍니다</a:t>
            </a:r>
            <a:r>
              <a:rPr lang="en-US" altLang="ko-KR" sz="850" spc="-70" dirty="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맑은 고딕"/>
                <a:cs typeface="Arial"/>
                <a:sym typeface="Arial"/>
              </a:rPr>
              <a:t>.</a:t>
            </a:r>
            <a:endParaRPr lang="en-US" altLang="ko-KR" sz="85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맑은 고딕"/>
              <a:cs typeface="Arial"/>
            </a:endParaRPr>
          </a:p>
          <a:p>
            <a:pPr algn="ctr">
              <a:lnSpc>
                <a:spcPct val="150000"/>
              </a:lnSpc>
              <a:buClr>
                <a:srgbClr val="262626"/>
              </a:buClr>
              <a:buSzPts val="700"/>
            </a:pPr>
            <a:endParaRPr lang="en-US" altLang="ko-KR" sz="870" spc="-70" dirty="0">
              <a:ln>
                <a:solidFill>
                  <a:srgbClr val="D9D9D9">
                    <a:alpha val="0"/>
                  </a:srgb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3DFEED-0AFE-0420-D643-F2F3CB519CBA}"/>
              </a:ext>
            </a:extLst>
          </p:cNvPr>
          <p:cNvSpPr txBox="1"/>
          <p:nvPr/>
        </p:nvSpPr>
        <p:spPr>
          <a:xfrm>
            <a:off x="626400" y="1414800"/>
            <a:ext cx="5657782" cy="10306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latinLnBrk="1">
              <a:lnSpc>
                <a:spcPct val="150000"/>
              </a:lnSpc>
              <a:defRPr/>
            </a:pPr>
            <a:r>
              <a:rPr lang="ko-KR" altLang="en-US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본 건 개정안과 관련하여 추가적인 자문이나 맞춤형 컴플라이언스 진단이 필요하신 경우 언제든지 편하게 문의하여 주시기 바랍니다</a:t>
            </a:r>
            <a:r>
              <a:rPr lang="en-US" altLang="ko-KR" sz="1050" spc="-80">
                <a:ln>
                  <a:solidFill>
                    <a:srgbClr val="D9D9D9">
                      <a:alpha val="0"/>
                    </a:srgbClr>
                  </a:solidFill>
                </a:ln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cs typeface="+mn-lt"/>
              </a:rPr>
              <a:t>.</a:t>
            </a: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  <a:p>
            <a:pPr algn="just" latinLnBrk="1">
              <a:lnSpc>
                <a:spcPct val="150000"/>
              </a:lnSpc>
              <a:defRPr/>
            </a:pPr>
            <a:endParaRPr lang="en-US" altLang="ko-KR" sz="1050" spc="-80">
              <a:ln>
                <a:solidFill>
                  <a:srgbClr val="D9D9D9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+mn-ea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3722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4901068E8CA72548B28C06E7EC570004" ma:contentTypeVersion="3" ma:contentTypeDescription="새 문서를 만듭니다." ma:contentTypeScope="" ma:versionID="b154cc800b3988548c49b61c07f376b5">
  <xsd:schema xmlns:xsd="http://www.w3.org/2001/XMLSchema" xmlns:xs="http://www.w3.org/2001/XMLSchema" xmlns:p="http://schemas.microsoft.com/office/2006/metadata/properties" xmlns:ns2="c2a23a14-687d-4a4e-ad65-c13384e40869" targetNamespace="http://schemas.microsoft.com/office/2006/metadata/properties" ma:root="true" ma:fieldsID="6cf034310c2c7bed631aeb54d9d1b58d" ns2:_="">
    <xsd:import namespace="c2a23a14-687d-4a4e-ad65-c13384e40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a23a14-687d-4a4e-ad65-c13384e408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8686BF-6B18-4F19-883A-9C21D7E71D6F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c2a23a14-687d-4a4e-ad65-c13384e40869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AC29EA0-2E67-4CD3-A405-D46EDC472D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a23a14-687d-4a4e-ad65-c13384e408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71C9C0-4C15-4887-AC01-20F85D40BE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1022</TotalTime>
  <Words>3168</Words>
  <Application>Microsoft Office PowerPoint</Application>
  <PresentationFormat>A4 용지(210x297mm)</PresentationFormat>
  <Paragraphs>204</Paragraphs>
  <Slides>8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5" baseType="lpstr">
      <vt:lpstr>맑은 고딕</vt:lpstr>
      <vt:lpstr>Times New Roman</vt:lpstr>
      <vt:lpstr>Arial</vt:lpstr>
      <vt:lpstr>Aptos</vt:lpstr>
      <vt:lpstr>나눔바른고딕OTF</vt:lpstr>
      <vt:lpstr>Aptos Display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윤민 우</dc:creator>
  <cp:lastModifiedBy>이지은 (JIEUN LEE)</cp:lastModifiedBy>
  <cp:revision>45</cp:revision>
  <dcterms:created xsi:type="dcterms:W3CDTF">2024-07-05T06:07:26Z</dcterms:created>
  <dcterms:modified xsi:type="dcterms:W3CDTF">2026-09-29T01:34:37Z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0x0101004901068E8CA72548B28C06E7EC570004</vt:lpwstr>
  </property>
  <property fmtid="{D5CDD505-2E9C-101B-9397-08002B2CF9AE}" pid="3" name="MediaServiceImageTags">
    <vt:lpwstr/>
  </property>
</Properties>
</file>